
<file path=[Content_Types].xml><?xml version="1.0" encoding="utf-8"?>
<Types xmlns="http://schemas.openxmlformats.org/package/2006/content-types">
  <Default Extension="png" ContentType="image/png"/>
  <Default Extension="pdf" ContentType="application/pd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handoutMasterIdLst>
    <p:handoutMasterId r:id="rId20"/>
  </p:handoutMasterIdLst>
  <p:sldIdLst>
    <p:sldId id="256" r:id="rId2"/>
    <p:sldId id="293" r:id="rId3"/>
    <p:sldId id="290" r:id="rId4"/>
    <p:sldId id="257" r:id="rId5"/>
    <p:sldId id="284" r:id="rId6"/>
    <p:sldId id="285" r:id="rId7"/>
    <p:sldId id="275" r:id="rId8"/>
    <p:sldId id="269" r:id="rId9"/>
    <p:sldId id="265" r:id="rId10"/>
    <p:sldId id="270" r:id="rId11"/>
    <p:sldId id="258" r:id="rId12"/>
    <p:sldId id="271" r:id="rId13"/>
    <p:sldId id="273" r:id="rId14"/>
    <p:sldId id="259" r:id="rId15"/>
    <p:sldId id="262" r:id="rId16"/>
    <p:sldId id="288" r:id="rId17"/>
    <p:sldId id="268"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eesanne" initials="r" lastIdx="8"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9D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87" autoAdjust="0"/>
    <p:restoredTop sz="75085" autoAdjust="0"/>
  </p:normalViewPr>
  <p:slideViewPr>
    <p:cSldViewPr snapToObjects="1" showGuides="1">
      <p:cViewPr>
        <p:scale>
          <a:sx n="76" d="100"/>
          <a:sy n="76" d="100"/>
        </p:scale>
        <p:origin x="-1507" y="14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78445AB-CA96-4CD5-B7DB-28D208D52582}" type="datetimeFigureOut">
              <a:rPr lang="en-AU" smtClean="0"/>
              <a:t>27/07/2016</a:t>
            </a:fld>
            <a:endParaRPr lang="en-AU"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414F090-C465-4DD6-85F0-1895230B31EA}" type="slidenum">
              <a:rPr lang="en-AU" smtClean="0"/>
              <a:t>‹#›</a:t>
            </a:fld>
            <a:endParaRPr lang="en-AU" dirty="0"/>
          </a:p>
        </p:txBody>
      </p:sp>
    </p:spTree>
    <p:extLst>
      <p:ext uri="{BB962C8B-B14F-4D97-AF65-F5344CB8AC3E}">
        <p14:creationId xmlns:p14="http://schemas.microsoft.com/office/powerpoint/2010/main" val="25758827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0A47D6-700C-4531-B139-2A4635CDA581}" type="datetimeFigureOut">
              <a:rPr lang="en-AU" smtClean="0"/>
              <a:pPr/>
              <a:t>27/07/2016</a:t>
            </a:fld>
            <a:endParaRPr lang="en-AU"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EF8E725-E047-4956-9A7C-E23FFCC6FD4F}" type="slidenum">
              <a:rPr lang="en-AU" smtClean="0"/>
              <a:pPr/>
              <a:t>‹#›</a:t>
            </a:fld>
            <a:endParaRPr lang="en-AU" dirty="0"/>
          </a:p>
        </p:txBody>
      </p:sp>
    </p:spTree>
    <p:extLst>
      <p:ext uri="{BB962C8B-B14F-4D97-AF65-F5344CB8AC3E}">
        <p14:creationId xmlns:p14="http://schemas.microsoft.com/office/powerpoint/2010/main" val="16365623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0" baseline="0" dirty="0" smtClean="0"/>
              <a:t>Information Source: </a:t>
            </a:r>
          </a:p>
          <a:p>
            <a:r>
              <a:rPr lang="en-AU" i="0" baseline="0" dirty="0" smtClean="0"/>
              <a:t>United Nations website: www.un.org/climate change/the_science/</a:t>
            </a:r>
          </a:p>
          <a:p>
            <a:r>
              <a:rPr lang="en-AU" b="1" i="0" baseline="0" dirty="0" smtClean="0"/>
              <a:t>Photo source:</a:t>
            </a:r>
          </a:p>
          <a:p>
            <a:r>
              <a:rPr lang="en-AU" i="0" baseline="0" dirty="0" smtClean="0"/>
              <a:t>http://www.un.org/climatechange/blog/2014/03/ipcc-report-severe-and-pervasive-impacts-of-climate-change-will-be-felt-everywhere/</a:t>
            </a:r>
          </a:p>
          <a:p>
            <a:endParaRPr lang="en-AU" i="0" baseline="0" dirty="0" smtClean="0"/>
          </a:p>
        </p:txBody>
      </p:sp>
      <p:sp>
        <p:nvSpPr>
          <p:cNvPr id="4" name="Slide Number Placeholder 3"/>
          <p:cNvSpPr>
            <a:spLocks noGrp="1"/>
          </p:cNvSpPr>
          <p:nvPr>
            <p:ph type="sldNum" sz="quarter" idx="10"/>
          </p:nvPr>
        </p:nvSpPr>
        <p:spPr/>
        <p:txBody>
          <a:bodyPr/>
          <a:lstStyle/>
          <a:p>
            <a:fld id="{FEF8E725-E047-4956-9A7C-E23FFCC6FD4F}" type="slidenum">
              <a:rPr lang="en-AU" smtClean="0"/>
              <a:pPr/>
              <a:t>1</a:t>
            </a:fld>
            <a:endParaRPr lang="en-AU" dirty="0"/>
          </a:p>
        </p:txBody>
      </p:sp>
    </p:spTree>
    <p:extLst>
      <p:ext uri="{BB962C8B-B14F-4D97-AF65-F5344CB8AC3E}">
        <p14:creationId xmlns:p14="http://schemas.microsoft.com/office/powerpoint/2010/main" val="41634017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Teacher Notes:</a:t>
            </a:r>
          </a:p>
          <a:p>
            <a:r>
              <a:rPr lang="en-AU" dirty="0" smtClean="0"/>
              <a:t>Students could brainstorm and discuss the likely environmental impacts on plants and animals. For example, what</a:t>
            </a:r>
            <a:r>
              <a:rPr lang="en-AU" baseline="0" dirty="0" smtClean="0"/>
              <a:t> are the risks of the ocean becoming warmer and more acidic for plants and animals? </a:t>
            </a:r>
            <a:endParaRPr lang="en-AU" dirty="0" smtClean="0"/>
          </a:p>
        </p:txBody>
      </p:sp>
      <p:sp>
        <p:nvSpPr>
          <p:cNvPr id="4" name="Slide Number Placeholder 3"/>
          <p:cNvSpPr>
            <a:spLocks noGrp="1"/>
          </p:cNvSpPr>
          <p:nvPr>
            <p:ph type="sldNum" sz="quarter" idx="10"/>
          </p:nvPr>
        </p:nvSpPr>
        <p:spPr/>
        <p:txBody>
          <a:bodyPr/>
          <a:lstStyle/>
          <a:p>
            <a:fld id="{FEF8E725-E047-4956-9A7C-E23FFCC6FD4F}" type="slidenum">
              <a:rPr lang="en-AU" smtClean="0"/>
              <a:pPr/>
              <a:t>10</a:t>
            </a:fld>
            <a:endParaRPr lang="en-AU" dirty="0"/>
          </a:p>
        </p:txBody>
      </p:sp>
    </p:spTree>
    <p:extLst>
      <p:ext uri="{BB962C8B-B14F-4D97-AF65-F5344CB8AC3E}">
        <p14:creationId xmlns:p14="http://schemas.microsoft.com/office/powerpoint/2010/main" val="39018978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Teacher Notes:</a:t>
            </a:r>
          </a:p>
          <a:p>
            <a:r>
              <a:rPr lang="en-AU" dirty="0" smtClean="0"/>
              <a:t>Students could research why rapid warming</a:t>
            </a:r>
            <a:r>
              <a:rPr lang="en-AU" baseline="0" dirty="0" smtClean="0"/>
              <a:t> of the earth’s atmosphere contributes to more extreme weather events.</a:t>
            </a:r>
            <a:endParaRPr lang="en-AU" dirty="0" smtClean="0"/>
          </a:p>
        </p:txBody>
      </p:sp>
      <p:sp>
        <p:nvSpPr>
          <p:cNvPr id="4" name="Slide Number Placeholder 3"/>
          <p:cNvSpPr>
            <a:spLocks noGrp="1"/>
          </p:cNvSpPr>
          <p:nvPr>
            <p:ph type="sldNum" sz="quarter" idx="10"/>
          </p:nvPr>
        </p:nvSpPr>
        <p:spPr/>
        <p:txBody>
          <a:bodyPr/>
          <a:lstStyle/>
          <a:p>
            <a:fld id="{FEF8E725-E047-4956-9A7C-E23FFCC6FD4F}" type="slidenum">
              <a:rPr lang="en-AU" smtClean="0"/>
              <a:pPr/>
              <a:t>11</a:t>
            </a:fld>
            <a:endParaRPr lang="en-AU" dirty="0"/>
          </a:p>
        </p:txBody>
      </p:sp>
    </p:spTree>
    <p:extLst>
      <p:ext uri="{BB962C8B-B14F-4D97-AF65-F5344CB8AC3E}">
        <p14:creationId xmlns:p14="http://schemas.microsoft.com/office/powerpoint/2010/main" val="37737818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Teacher Notes:</a:t>
            </a:r>
          </a:p>
          <a:p>
            <a:r>
              <a:rPr lang="en-AU" dirty="0" smtClean="0"/>
              <a:t>Students could research</a:t>
            </a:r>
            <a:r>
              <a:rPr lang="en-AU" baseline="0" dirty="0" smtClean="0"/>
              <a:t> and discuss the possible consequences of decreasing world food supplies, loss of land to flooding and ocean inundation.</a:t>
            </a:r>
            <a:endParaRPr lang="en-AU" dirty="0" smtClean="0"/>
          </a:p>
        </p:txBody>
      </p:sp>
      <p:sp>
        <p:nvSpPr>
          <p:cNvPr id="4" name="Slide Number Placeholder 3"/>
          <p:cNvSpPr>
            <a:spLocks noGrp="1"/>
          </p:cNvSpPr>
          <p:nvPr>
            <p:ph type="sldNum" sz="quarter" idx="10"/>
          </p:nvPr>
        </p:nvSpPr>
        <p:spPr/>
        <p:txBody>
          <a:bodyPr/>
          <a:lstStyle/>
          <a:p>
            <a:fld id="{FEF8E725-E047-4956-9A7C-E23FFCC6FD4F}" type="slidenum">
              <a:rPr lang="en-AU" smtClean="0"/>
              <a:pPr/>
              <a:t>12</a:t>
            </a:fld>
            <a:endParaRPr lang="en-AU" dirty="0"/>
          </a:p>
        </p:txBody>
      </p:sp>
    </p:spTree>
    <p:extLst>
      <p:ext uri="{BB962C8B-B14F-4D97-AF65-F5344CB8AC3E}">
        <p14:creationId xmlns:p14="http://schemas.microsoft.com/office/powerpoint/2010/main" val="37737818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Teacher Notes:</a:t>
            </a:r>
          </a:p>
          <a:p>
            <a:r>
              <a:rPr lang="en-AU" dirty="0" smtClean="0"/>
              <a:t>Students could research the types of actions being considered and implemented in Australia and other countries.</a:t>
            </a:r>
          </a:p>
          <a:p>
            <a:r>
              <a:rPr lang="en-AU" b="1" dirty="0" smtClean="0"/>
              <a:t>Photo:</a:t>
            </a:r>
          </a:p>
          <a:p>
            <a:r>
              <a:rPr lang="en-AU" b="0" dirty="0" smtClean="0"/>
              <a:t>Wind turbines,</a:t>
            </a:r>
            <a:r>
              <a:rPr lang="en-AU" b="0" baseline="0" dirty="0" smtClean="0"/>
              <a:t> Norway</a:t>
            </a:r>
            <a:endParaRPr lang="en-AU" b="0" dirty="0" smtClean="0"/>
          </a:p>
        </p:txBody>
      </p:sp>
      <p:sp>
        <p:nvSpPr>
          <p:cNvPr id="4" name="Slide Number Placeholder 3"/>
          <p:cNvSpPr>
            <a:spLocks noGrp="1"/>
          </p:cNvSpPr>
          <p:nvPr>
            <p:ph type="sldNum" sz="quarter" idx="10"/>
          </p:nvPr>
        </p:nvSpPr>
        <p:spPr/>
        <p:txBody>
          <a:bodyPr/>
          <a:lstStyle/>
          <a:p>
            <a:fld id="{FEF8E725-E047-4956-9A7C-E23FFCC6FD4F}" type="slidenum">
              <a:rPr lang="en-AU" smtClean="0"/>
              <a:pPr/>
              <a:t>13</a:t>
            </a:fld>
            <a:endParaRPr lang="en-AU" dirty="0"/>
          </a:p>
        </p:txBody>
      </p:sp>
    </p:spTree>
    <p:extLst>
      <p:ext uri="{BB962C8B-B14F-4D97-AF65-F5344CB8AC3E}">
        <p14:creationId xmlns:p14="http://schemas.microsoft.com/office/powerpoint/2010/main" val="37737818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200" b="1" i="0" kern="1200" dirty="0" smtClean="0">
                <a:solidFill>
                  <a:schemeClr val="tx1"/>
                </a:solidFill>
                <a:effectLst/>
                <a:latin typeface="+mn-lt"/>
                <a:ea typeface="+mn-ea"/>
                <a:cs typeface="+mn-cs"/>
              </a:rPr>
              <a:t>Photo: </a:t>
            </a:r>
            <a:r>
              <a:rPr lang="en-AU" sz="1200" b="0" i="0" kern="1200" dirty="0" smtClean="0">
                <a:solidFill>
                  <a:schemeClr val="tx1"/>
                </a:solidFill>
                <a:effectLst/>
                <a:latin typeface="+mn-lt"/>
                <a:ea typeface="+mn-ea"/>
                <a:cs typeface="+mn-cs"/>
              </a:rPr>
              <a:t>Ban Ki-moon addresses the Opening Ceremony of the High-Level Event for the Signature of the Paris Agreement. UN Photo/Rick </a:t>
            </a:r>
            <a:r>
              <a:rPr lang="en-AU" sz="1200" b="0" i="0" kern="1200" dirty="0" err="1" smtClean="0">
                <a:solidFill>
                  <a:schemeClr val="tx1"/>
                </a:solidFill>
                <a:effectLst/>
                <a:latin typeface="+mn-lt"/>
                <a:ea typeface="+mn-ea"/>
                <a:cs typeface="+mn-cs"/>
              </a:rPr>
              <a:t>Bajornas</a:t>
            </a:r>
            <a:endParaRPr lang="en-AU"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AU" u="sng"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Teacher Notes:</a:t>
            </a:r>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Students could research the Paris Agreement and identify the commitment that Australia has made.</a:t>
            </a:r>
            <a:endParaRPr lang="en-AU" dirty="0" smtClean="0"/>
          </a:p>
        </p:txBody>
      </p:sp>
      <p:sp>
        <p:nvSpPr>
          <p:cNvPr id="4" name="Slide Number Placeholder 3"/>
          <p:cNvSpPr>
            <a:spLocks noGrp="1"/>
          </p:cNvSpPr>
          <p:nvPr>
            <p:ph type="sldNum" sz="quarter" idx="10"/>
          </p:nvPr>
        </p:nvSpPr>
        <p:spPr/>
        <p:txBody>
          <a:bodyPr/>
          <a:lstStyle/>
          <a:p>
            <a:fld id="{FEF8E725-E047-4956-9A7C-E23FFCC6FD4F}" type="slidenum">
              <a:rPr lang="en-AU" smtClean="0"/>
              <a:pPr/>
              <a:t>14</a:t>
            </a:fld>
            <a:endParaRPr lang="en-AU" dirty="0"/>
          </a:p>
        </p:txBody>
      </p:sp>
    </p:spTree>
    <p:extLst>
      <p:ext uri="{BB962C8B-B14F-4D97-AF65-F5344CB8AC3E}">
        <p14:creationId xmlns:p14="http://schemas.microsoft.com/office/powerpoint/2010/main" val="2846686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Source:</a:t>
            </a:r>
            <a:r>
              <a:rPr lang="en-AU" dirty="0" smtClean="0"/>
              <a:t> UN website - </a:t>
            </a:r>
            <a:r>
              <a:rPr lang="en-AU" b="1" dirty="0" smtClean="0"/>
              <a:t>Teacher Notes:</a:t>
            </a:r>
          </a:p>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Teacher Notes: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smtClean="0">
                <a:ln>
                  <a:noFill/>
                </a:ln>
                <a:solidFill>
                  <a:prstClr val="black"/>
                </a:solidFill>
                <a:effectLst/>
                <a:uLnTx/>
                <a:uFillTx/>
                <a:latin typeface="+mn-lt"/>
                <a:ea typeface="+mn-ea"/>
                <a:cs typeface="+mn-cs"/>
              </a:rPr>
              <a:t>The greatest concern related to Small Island Developing States relates to rising sea level resulting from global warming.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smtClean="0">
                <a:ln>
                  <a:noFill/>
                </a:ln>
                <a:solidFill>
                  <a:prstClr val="black"/>
                </a:solidFill>
                <a:effectLst/>
                <a:uLnTx/>
                <a:uFillTx/>
                <a:latin typeface="+mn-lt"/>
                <a:ea typeface="+mn-ea"/>
                <a:cs typeface="+mn-cs"/>
              </a:rPr>
              <a:t>Low lying nations like Kiribati are already feeling the impact of comparatively small rises in sea level. Families have lost their land and been forced to move their homes.</a:t>
            </a:r>
          </a:p>
          <a:p>
            <a:pPr marL="0" marR="0" indent="0" algn="l" defTabSz="914400" rtl="0" eaLnBrk="1" fontAlgn="auto" latinLnBrk="0" hangingPunct="1">
              <a:lnSpc>
                <a:spcPct val="100000"/>
              </a:lnSpc>
              <a:spcBef>
                <a:spcPts val="0"/>
              </a:spcBef>
              <a:spcAft>
                <a:spcPts val="0"/>
              </a:spcAft>
              <a:buClrTx/>
              <a:buSzTx/>
              <a:buFontTx/>
              <a:buNone/>
              <a:tabLst/>
              <a:defRPr/>
            </a:pPr>
            <a:endParaRPr lang="en-AU" dirty="0" smtClean="0"/>
          </a:p>
        </p:txBody>
      </p:sp>
      <p:sp>
        <p:nvSpPr>
          <p:cNvPr id="4" name="Slide Number Placeholder 3"/>
          <p:cNvSpPr>
            <a:spLocks noGrp="1"/>
          </p:cNvSpPr>
          <p:nvPr>
            <p:ph type="sldNum" sz="quarter" idx="10"/>
          </p:nvPr>
        </p:nvSpPr>
        <p:spPr/>
        <p:txBody>
          <a:bodyPr/>
          <a:lstStyle/>
          <a:p>
            <a:fld id="{FEF8E725-E047-4956-9A7C-E23FFCC6FD4F}" type="slidenum">
              <a:rPr lang="en-AU" smtClean="0"/>
              <a:pPr/>
              <a:t>15</a:t>
            </a:fld>
            <a:endParaRPr lang="en-AU" dirty="0"/>
          </a:p>
        </p:txBody>
      </p:sp>
    </p:spTree>
    <p:extLst>
      <p:ext uri="{BB962C8B-B14F-4D97-AF65-F5344CB8AC3E}">
        <p14:creationId xmlns:p14="http://schemas.microsoft.com/office/powerpoint/2010/main" val="38047411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Source:</a:t>
            </a:r>
            <a:r>
              <a:rPr lang="en-AU" dirty="0" smtClean="0"/>
              <a:t> UN website – http://www.un.org/climatechange/success-stories-2/</a:t>
            </a:r>
          </a:p>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Teacher Notes: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smtClean="0">
                <a:ln>
                  <a:noFill/>
                </a:ln>
                <a:solidFill>
                  <a:prstClr val="black"/>
                </a:solidFill>
                <a:effectLst/>
                <a:uLnTx/>
                <a:uFillTx/>
                <a:latin typeface="+mn-lt"/>
                <a:ea typeface="+mn-ea"/>
                <a:cs typeface="+mn-cs"/>
              </a:rPr>
              <a:t>Students could research any of these projects through the above web link. For example, the 1 Million Women </a:t>
            </a:r>
            <a:r>
              <a:rPr lang="en-AU" sz="1200" b="0" i="0" kern="1200" dirty="0" smtClean="0">
                <a:solidFill>
                  <a:schemeClr val="tx1"/>
                </a:solidFill>
                <a:effectLst/>
                <a:latin typeface="+mn-lt"/>
                <a:ea typeface="+mn-ea"/>
                <a:cs typeface="+mn-cs"/>
              </a:rPr>
              <a:t>organisation in Australia “aims to get one million women to pledge to take small steps in their daily lives that save energy, reduce waste, cut pollution and lead change. Since its creation in 2009, the organization has become the largest women’s environmental organization in Australia, with nearly 83,000 women having joined the campaign, and members have committed to cut over 100,000 tonnes of carbon pollution”.</a:t>
            </a:r>
            <a:r>
              <a:rPr kumimoji="0" lang="en-AU" sz="1200" b="0" i="0" u="none" strike="noStrike" kern="1200" cap="none" spc="0" normalizeH="0" baseline="0" noProof="0" dirty="0" smtClean="0">
                <a:ln>
                  <a:noFill/>
                </a:ln>
                <a:solidFill>
                  <a:prstClr val="black"/>
                </a:solidFill>
                <a:effectLst/>
                <a:uLnTx/>
                <a:uFillTx/>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AU" dirty="0" smtClean="0"/>
          </a:p>
        </p:txBody>
      </p:sp>
      <p:sp>
        <p:nvSpPr>
          <p:cNvPr id="4" name="Slide Number Placeholder 3"/>
          <p:cNvSpPr>
            <a:spLocks noGrp="1"/>
          </p:cNvSpPr>
          <p:nvPr>
            <p:ph type="sldNum" sz="quarter" idx="10"/>
          </p:nvPr>
        </p:nvSpPr>
        <p:spPr/>
        <p:txBody>
          <a:bodyPr/>
          <a:lstStyle/>
          <a:p>
            <a:fld id="{FEF8E725-E047-4956-9A7C-E23FFCC6FD4F}" type="slidenum">
              <a:rPr lang="en-AU" smtClean="0"/>
              <a:pPr/>
              <a:t>16</a:t>
            </a:fld>
            <a:endParaRPr lang="en-AU" dirty="0"/>
          </a:p>
        </p:txBody>
      </p:sp>
    </p:spTree>
    <p:extLst>
      <p:ext uri="{BB962C8B-B14F-4D97-AF65-F5344CB8AC3E}">
        <p14:creationId xmlns:p14="http://schemas.microsoft.com/office/powerpoint/2010/main" val="38047411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Teacher Notes:</a:t>
            </a:r>
          </a:p>
          <a:p>
            <a:pPr marL="0" marR="0" lvl="0" indent="0" algn="l" defTabSz="457200" rtl="0" eaLnBrk="1" fontAlgn="auto" latinLnBrk="0" hangingPunct="1">
              <a:lnSpc>
                <a:spcPct val="100000"/>
              </a:lnSpc>
              <a:spcBef>
                <a:spcPts val="0"/>
              </a:spcBef>
              <a:spcAft>
                <a:spcPts val="0"/>
              </a:spcAft>
              <a:buClrTx/>
              <a:buSzTx/>
              <a:buFont typeface="Arial"/>
              <a:buNone/>
              <a:tabLst/>
              <a:defRPr/>
            </a:pPr>
            <a:r>
              <a:rPr kumimoji="0" lang="en-US" sz="2800" b="0" i="0" u="none" strike="noStrike" kern="1200" cap="none" spc="0" normalizeH="0" baseline="0" noProof="0" dirty="0" smtClean="0">
                <a:ln>
                  <a:noFill/>
                </a:ln>
                <a:solidFill>
                  <a:prstClr val="black"/>
                </a:solidFill>
                <a:effectLst/>
                <a:uLnTx/>
                <a:uFillTx/>
                <a:latin typeface="+mn-lt"/>
                <a:ea typeface="+mn-ea"/>
                <a:cs typeface="+mn-cs"/>
              </a:rPr>
              <a:t>Students could brainstorm the actions that individuals could take. For example:</a:t>
            </a:r>
          </a:p>
          <a:p>
            <a:pPr marL="457200" marR="0" lvl="0" indent="-45720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prstClr val="black"/>
                </a:solidFill>
                <a:effectLst/>
                <a:uLnTx/>
                <a:uFillTx/>
                <a:latin typeface="+mn-lt"/>
                <a:ea typeface="+mn-ea"/>
                <a:cs typeface="+mn-cs"/>
              </a:rPr>
              <a:t>Learn more about climate change and why nearly all climate scientists are concerned about it.</a:t>
            </a:r>
          </a:p>
          <a:p>
            <a:pPr marL="457200" marR="0" lvl="0" indent="-45720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prstClr val="black"/>
                </a:solidFill>
                <a:effectLst/>
                <a:uLnTx/>
                <a:uFillTx/>
                <a:latin typeface="+mn-lt"/>
                <a:ea typeface="+mn-ea"/>
                <a:cs typeface="+mn-cs"/>
              </a:rPr>
              <a:t>Find out why this is a controversial political issue and how it is currently being handled in Australia.</a:t>
            </a:r>
          </a:p>
          <a:p>
            <a:pPr marL="457200" marR="0" lvl="0" indent="-45720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prstClr val="black"/>
                </a:solidFill>
                <a:effectLst/>
                <a:uLnTx/>
                <a:uFillTx/>
                <a:latin typeface="+mn-lt"/>
                <a:ea typeface="+mn-ea"/>
                <a:cs typeface="+mn-cs"/>
              </a:rPr>
              <a:t>Audit energy usage in their home and school and act to reduce it.</a:t>
            </a:r>
          </a:p>
          <a:p>
            <a:pPr marL="457200" marR="0" lvl="0" indent="-45720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prstClr val="black"/>
                </a:solidFill>
                <a:effectLst/>
                <a:uLnTx/>
                <a:uFillTx/>
                <a:latin typeface="+mn-lt"/>
                <a:ea typeface="+mn-ea"/>
                <a:cs typeface="+mn-cs"/>
              </a:rPr>
              <a:t>Participate in tree planting schemes in the local community.</a:t>
            </a:r>
          </a:p>
        </p:txBody>
      </p:sp>
      <p:sp>
        <p:nvSpPr>
          <p:cNvPr id="4" name="Slide Number Placeholder 3"/>
          <p:cNvSpPr>
            <a:spLocks noGrp="1"/>
          </p:cNvSpPr>
          <p:nvPr>
            <p:ph type="sldNum" sz="quarter" idx="10"/>
          </p:nvPr>
        </p:nvSpPr>
        <p:spPr/>
        <p:txBody>
          <a:bodyPr/>
          <a:lstStyle/>
          <a:p>
            <a:fld id="{FEF8E725-E047-4956-9A7C-E23FFCC6FD4F}" type="slidenum">
              <a:rPr lang="en-AU" smtClean="0"/>
              <a:pPr/>
              <a:t>17</a:t>
            </a:fld>
            <a:endParaRPr lang="en-AU" dirty="0"/>
          </a:p>
        </p:txBody>
      </p:sp>
    </p:spTree>
    <p:extLst>
      <p:ext uri="{BB962C8B-B14F-4D97-AF65-F5344CB8AC3E}">
        <p14:creationId xmlns:p14="http://schemas.microsoft.com/office/powerpoint/2010/main" val="3804741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AU" smtClean="0"/>
              <a:t>First approved July 2015 (v1.1), reviewed July 2016 (v2.1), next review by July 2017</a:t>
            </a:r>
          </a:p>
          <a:p>
            <a:pPr marL="0" marR="0" indent="0" algn="l" defTabSz="914400" rtl="0" eaLnBrk="1" fontAlgn="auto" latinLnBrk="0" hangingPunct="1">
              <a:lnSpc>
                <a:spcPct val="100000"/>
              </a:lnSpc>
              <a:spcBef>
                <a:spcPts val="0"/>
              </a:spcBef>
              <a:spcAft>
                <a:spcPts val="0"/>
              </a:spcAft>
              <a:buClrTx/>
              <a:buSzTx/>
              <a:buFontTx/>
              <a:buNone/>
              <a:tabLst/>
              <a:defRPr/>
            </a:pPr>
            <a:r>
              <a:rPr lang="en-AU" b="1" i="0" baseline="0" smtClean="0"/>
              <a:t>Western </a:t>
            </a:r>
            <a:r>
              <a:rPr lang="en-AU" b="1" i="0" baseline="0" dirty="0" smtClean="0"/>
              <a:t>Australian Curriculum links </a:t>
            </a:r>
            <a:r>
              <a:rPr lang="en-AU" i="1" baseline="0" dirty="0" smtClean="0"/>
              <a:t>- Content: </a:t>
            </a:r>
            <a:r>
              <a:rPr lang="en-AU" i="0" baseline="0" dirty="0" smtClean="0"/>
              <a:t>Year 6 Geography; Year 6 Civics and Citizenship. </a:t>
            </a:r>
            <a:r>
              <a:rPr lang="en-AU" i="1" baseline="0" dirty="0" smtClean="0"/>
              <a:t>Cross curriculum Priority – </a:t>
            </a:r>
            <a:r>
              <a:rPr lang="en-AU" i="0" baseline="0" dirty="0" smtClean="0"/>
              <a:t>Sustainability.</a:t>
            </a:r>
            <a:r>
              <a:rPr lang="en-AU" i="1" baseline="0" dirty="0" smtClean="0"/>
              <a:t> Generic Capabilities</a:t>
            </a:r>
            <a:r>
              <a:rPr lang="en-AU" baseline="0" dirty="0" smtClean="0"/>
              <a:t>: Critical and Creative Thinking. </a:t>
            </a:r>
            <a:r>
              <a:rPr lang="en-AU" i="1" baseline="0" dirty="0" smtClean="0"/>
              <a:t>Values</a:t>
            </a:r>
            <a:r>
              <a:rPr lang="en-AU" baseline="0" dirty="0" smtClean="0"/>
              <a:t>: Environmental Responsibility.</a:t>
            </a:r>
          </a:p>
          <a:p>
            <a:pPr marL="0" marR="0" indent="0" algn="l" defTabSz="914400" rtl="0" eaLnBrk="1" fontAlgn="auto" latinLnBrk="0" hangingPunct="1">
              <a:lnSpc>
                <a:spcPct val="100000"/>
              </a:lnSpc>
              <a:spcBef>
                <a:spcPts val="0"/>
              </a:spcBef>
              <a:spcAft>
                <a:spcPts val="0"/>
              </a:spcAft>
              <a:buClrTx/>
              <a:buSzTx/>
              <a:buFontTx/>
              <a:buNone/>
              <a:tabLst/>
              <a:defRPr/>
            </a:pPr>
            <a:r>
              <a:rPr lang="en-AU" sz="1200" b="1" i="0" kern="1200" baseline="0" dirty="0" smtClean="0">
                <a:solidFill>
                  <a:schemeClr val="tx1"/>
                </a:solidFill>
                <a:effectLst/>
                <a:latin typeface="+mn-lt"/>
                <a:ea typeface="+mn-ea"/>
                <a:cs typeface="+mn-cs"/>
              </a:rPr>
              <a:t>Photo Source:</a:t>
            </a:r>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kern="1200" dirty="0" smtClean="0">
                <a:solidFill>
                  <a:schemeClr val="tx1"/>
                </a:solidFill>
                <a:effectLst/>
                <a:latin typeface="+mn-lt"/>
                <a:ea typeface="+mn-ea"/>
                <a:cs typeface="+mn-cs"/>
              </a:rPr>
              <a:t>http://www.un.org/climatechange/blog/2014/08/solar-stations-cambodia/</a:t>
            </a:r>
          </a:p>
        </p:txBody>
      </p:sp>
      <p:sp>
        <p:nvSpPr>
          <p:cNvPr id="4" name="Slide Number Placeholder 3"/>
          <p:cNvSpPr>
            <a:spLocks noGrp="1"/>
          </p:cNvSpPr>
          <p:nvPr>
            <p:ph type="sldNum" sz="quarter" idx="10"/>
          </p:nvPr>
        </p:nvSpPr>
        <p:spPr/>
        <p:txBody>
          <a:bodyPr/>
          <a:lstStyle/>
          <a:p>
            <a:fld id="{FEF8E725-E047-4956-9A7C-E23FFCC6FD4F}" type="slidenum">
              <a:rPr lang="en-AU" smtClean="0"/>
              <a:pPr/>
              <a:t>2</a:t>
            </a:fld>
            <a:endParaRPr lang="en-AU" dirty="0"/>
          </a:p>
        </p:txBody>
      </p:sp>
    </p:spTree>
    <p:extLst>
      <p:ext uri="{BB962C8B-B14F-4D97-AF65-F5344CB8AC3E}">
        <p14:creationId xmlns:p14="http://schemas.microsoft.com/office/powerpoint/2010/main" val="41634017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Teacher Notes:</a:t>
            </a:r>
          </a:p>
          <a:p>
            <a:r>
              <a:rPr lang="en-AU" dirty="0" smtClean="0"/>
              <a:t>Students could research changes</a:t>
            </a:r>
            <a:r>
              <a:rPr lang="en-AU" baseline="0" dirty="0" smtClean="0"/>
              <a:t> that have occurred to earth’s climate in the past. For example, the ice ages.</a:t>
            </a:r>
          </a:p>
          <a:p>
            <a:r>
              <a:rPr lang="en-AU" baseline="0" dirty="0" smtClean="0"/>
              <a:t>The Industrial Revolution has resulted in increased use of fossil fuels (coal, oil and natural gas). An environmental effect of high-carbon industrialisation is to move carbon from underground into the air.</a:t>
            </a:r>
            <a:endParaRPr lang="en-AU" dirty="0" smtClean="0"/>
          </a:p>
          <a:p>
            <a:r>
              <a:rPr lang="en-AU" dirty="0" smtClean="0"/>
              <a:t>Students could research</a:t>
            </a:r>
            <a:r>
              <a:rPr lang="en-AU" baseline="0" dirty="0" smtClean="0"/>
              <a:t> the different climate systems on earth and ways in which they are predicted to change.</a:t>
            </a:r>
          </a:p>
          <a:p>
            <a:r>
              <a:rPr lang="en-AU" b="1" baseline="0" dirty="0" smtClean="0"/>
              <a:t>Photo Source:</a:t>
            </a:r>
            <a:endParaRPr lang="en-AU" dirty="0" smtClean="0"/>
          </a:p>
          <a:p>
            <a:r>
              <a:rPr lang="en-AU" dirty="0" smtClean="0"/>
              <a:t>"ISS-40 Typhoon </a:t>
            </a:r>
            <a:r>
              <a:rPr lang="en-AU" dirty="0" err="1" smtClean="0"/>
              <a:t>Halong</a:t>
            </a:r>
            <a:r>
              <a:rPr lang="en-AU" dirty="0" smtClean="0"/>
              <a:t>" by NASA - http://www.flickr.com/photos/nasa2explore/14844170921/. Licensed under Public Domain via Wikimedia Commons - https://commons.wikimedia.org/wiki/File:ISS-40_Typhoon_Halong.jpg#/media/File:ISS-40_Typhoon_Halong.jpg</a:t>
            </a:r>
          </a:p>
        </p:txBody>
      </p:sp>
      <p:sp>
        <p:nvSpPr>
          <p:cNvPr id="4" name="Slide Number Placeholder 3"/>
          <p:cNvSpPr>
            <a:spLocks noGrp="1"/>
          </p:cNvSpPr>
          <p:nvPr>
            <p:ph type="sldNum" sz="quarter" idx="10"/>
          </p:nvPr>
        </p:nvSpPr>
        <p:spPr/>
        <p:txBody>
          <a:bodyPr/>
          <a:lstStyle/>
          <a:p>
            <a:fld id="{FEF8E725-E047-4956-9A7C-E23FFCC6FD4F}" type="slidenum">
              <a:rPr lang="en-AU" smtClean="0">
                <a:solidFill>
                  <a:prstClr val="black"/>
                </a:solidFill>
              </a:rPr>
              <a:pPr/>
              <a:t>3</a:t>
            </a:fld>
            <a:endParaRPr lang="en-AU" dirty="0">
              <a:solidFill>
                <a:prstClr val="black"/>
              </a:solidFill>
            </a:endParaRPr>
          </a:p>
        </p:txBody>
      </p:sp>
    </p:spTree>
    <p:extLst>
      <p:ext uri="{BB962C8B-B14F-4D97-AF65-F5344CB8AC3E}">
        <p14:creationId xmlns:p14="http://schemas.microsoft.com/office/powerpoint/2010/main" val="3901897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Teacher Notes:</a:t>
            </a:r>
          </a:p>
          <a:p>
            <a:r>
              <a:rPr lang="en-AU" dirty="0" smtClean="0"/>
              <a:t>Students could research changes</a:t>
            </a:r>
            <a:r>
              <a:rPr lang="en-AU" baseline="0" dirty="0" smtClean="0"/>
              <a:t> that have occurred to earth’s climate in the past. For example, the ice ages.</a:t>
            </a:r>
          </a:p>
          <a:p>
            <a:r>
              <a:rPr lang="en-AU" baseline="0" dirty="0" smtClean="0"/>
              <a:t>The Industrial Revolution has resulted in increased use of fossil fuels (coal, oil and natural gas). An environmental effect of high-carbon industrialisation is to move carbon from underground into the air.</a:t>
            </a:r>
            <a:endParaRPr lang="en-AU" dirty="0" smtClean="0"/>
          </a:p>
          <a:p>
            <a:r>
              <a:rPr lang="en-AU" dirty="0" smtClean="0"/>
              <a:t>Students could research</a:t>
            </a:r>
            <a:r>
              <a:rPr lang="en-AU" baseline="0" dirty="0" smtClean="0"/>
              <a:t> the different climate systems on earth and ways in which they are predicted to change.</a:t>
            </a:r>
          </a:p>
          <a:p>
            <a:r>
              <a:rPr lang="en-AU" b="1" dirty="0" smtClean="0"/>
              <a:t>Photo Source:</a:t>
            </a:r>
          </a:p>
          <a:p>
            <a:r>
              <a:rPr lang="en-AU" dirty="0" smtClean="0"/>
              <a:t>http://www.unep.org/</a:t>
            </a:r>
          </a:p>
          <a:p>
            <a:endParaRPr lang="en-AU" dirty="0" smtClean="0"/>
          </a:p>
        </p:txBody>
      </p:sp>
      <p:sp>
        <p:nvSpPr>
          <p:cNvPr id="4" name="Slide Number Placeholder 3"/>
          <p:cNvSpPr>
            <a:spLocks noGrp="1"/>
          </p:cNvSpPr>
          <p:nvPr>
            <p:ph type="sldNum" sz="quarter" idx="10"/>
          </p:nvPr>
        </p:nvSpPr>
        <p:spPr/>
        <p:txBody>
          <a:bodyPr/>
          <a:lstStyle/>
          <a:p>
            <a:fld id="{FEF8E725-E047-4956-9A7C-E23FFCC6FD4F}" type="slidenum">
              <a:rPr lang="en-AU" smtClean="0"/>
              <a:pPr/>
              <a:t>4</a:t>
            </a:fld>
            <a:endParaRPr lang="en-AU" dirty="0"/>
          </a:p>
        </p:txBody>
      </p:sp>
    </p:spTree>
    <p:extLst>
      <p:ext uri="{BB962C8B-B14F-4D97-AF65-F5344CB8AC3E}">
        <p14:creationId xmlns:p14="http://schemas.microsoft.com/office/powerpoint/2010/main" val="39018978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Teacher Notes: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smtClean="0">
                <a:ln>
                  <a:noFill/>
                </a:ln>
                <a:solidFill>
                  <a:prstClr val="black"/>
                </a:solidFill>
                <a:effectLst/>
                <a:uLnTx/>
                <a:uFillTx/>
                <a:latin typeface="+mn-lt"/>
                <a:ea typeface="+mn-ea"/>
                <a:cs typeface="+mn-cs"/>
              </a:rPr>
              <a:t>It is important to achieve an appropriate balance in presenting the controversial nature of climate change. The scientific evidence presented through the IPCC confirms that human activity is the key. The optimistic note is that swift, significant, global action over the next generation can avert ‘dire’ consequences.</a:t>
            </a:r>
          </a:p>
          <a:p>
            <a:r>
              <a:rPr kumimoji="0" lang="en-AU" sz="1200" b="0" i="0" u="none" strike="noStrike" kern="1200" cap="none" spc="0" normalizeH="0" baseline="0" noProof="0" dirty="0" smtClean="0">
                <a:ln>
                  <a:noFill/>
                </a:ln>
                <a:solidFill>
                  <a:prstClr val="black"/>
                </a:solidFill>
                <a:effectLst/>
                <a:uLnTx/>
                <a:uFillTx/>
                <a:latin typeface="+mn-lt"/>
                <a:ea typeface="+mn-ea"/>
                <a:cs typeface="+mn-cs"/>
              </a:rPr>
              <a:t>Students can verify the scientific evidence presented in this PowerPoint through the </a:t>
            </a:r>
            <a:r>
              <a:rPr lang="en-AU" i="0" baseline="0" dirty="0" smtClean="0"/>
              <a:t>United Nations website: www.un.org/climate change/the_science/</a:t>
            </a:r>
          </a:p>
          <a:p>
            <a:r>
              <a:rPr lang="en-AU" i="0" baseline="0" dirty="0" smtClean="0"/>
              <a:t>Students can also research the reasons why others in their community may hold different views.</a:t>
            </a:r>
          </a:p>
        </p:txBody>
      </p:sp>
      <p:sp>
        <p:nvSpPr>
          <p:cNvPr id="4" name="Slide Number Placeholder 3"/>
          <p:cNvSpPr>
            <a:spLocks noGrp="1"/>
          </p:cNvSpPr>
          <p:nvPr>
            <p:ph type="sldNum" sz="quarter" idx="10"/>
          </p:nvPr>
        </p:nvSpPr>
        <p:spPr/>
        <p:txBody>
          <a:bodyPr/>
          <a:lstStyle/>
          <a:p>
            <a:fld id="{FEF8E725-E047-4956-9A7C-E23FFCC6FD4F}" type="slidenum">
              <a:rPr lang="en-AU" smtClean="0"/>
              <a:pPr/>
              <a:t>5</a:t>
            </a:fld>
            <a:endParaRPr lang="en-AU" dirty="0"/>
          </a:p>
        </p:txBody>
      </p:sp>
    </p:spTree>
    <p:extLst>
      <p:ext uri="{BB962C8B-B14F-4D97-AF65-F5344CB8AC3E}">
        <p14:creationId xmlns:p14="http://schemas.microsoft.com/office/powerpoint/2010/main" val="36682441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smtClean="0">
                <a:ln>
                  <a:noFill/>
                </a:ln>
                <a:solidFill>
                  <a:prstClr val="black"/>
                </a:solidFill>
                <a:effectLst/>
                <a:uLnTx/>
                <a:uFillTx/>
                <a:latin typeface="+mn-lt"/>
                <a:ea typeface="+mn-ea"/>
                <a:cs typeface="+mn-cs"/>
              </a:rPr>
              <a:t>Source: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smtClean="0">
                <a:ln>
                  <a:noFill/>
                </a:ln>
                <a:solidFill>
                  <a:prstClr val="black"/>
                </a:solidFill>
                <a:effectLst/>
                <a:uLnTx/>
                <a:uFillTx/>
                <a:latin typeface="+mn-lt"/>
                <a:ea typeface="+mn-ea"/>
                <a:cs typeface="+mn-cs"/>
              </a:rPr>
              <a:t>http://www.un.org/climatechange/blog/2015/02/2015-pivotal-finalizing-universal-climate-change-agreement-ban-tells-member-states/</a:t>
            </a:r>
          </a:p>
        </p:txBody>
      </p:sp>
      <p:sp>
        <p:nvSpPr>
          <p:cNvPr id="4" name="Slide Number Placeholder 3"/>
          <p:cNvSpPr>
            <a:spLocks noGrp="1"/>
          </p:cNvSpPr>
          <p:nvPr>
            <p:ph type="sldNum" sz="quarter" idx="10"/>
          </p:nvPr>
        </p:nvSpPr>
        <p:spPr/>
        <p:txBody>
          <a:bodyPr/>
          <a:lstStyle/>
          <a:p>
            <a:fld id="{FEF8E725-E047-4956-9A7C-E23FFCC6FD4F}" type="slidenum">
              <a:rPr lang="en-AU" smtClean="0"/>
              <a:pPr/>
              <a:t>6</a:t>
            </a:fld>
            <a:endParaRPr lang="en-AU" dirty="0"/>
          </a:p>
        </p:txBody>
      </p:sp>
    </p:spTree>
    <p:extLst>
      <p:ext uri="{BB962C8B-B14F-4D97-AF65-F5344CB8AC3E}">
        <p14:creationId xmlns:p14="http://schemas.microsoft.com/office/powerpoint/2010/main" val="36682441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Teacher Notes:</a:t>
            </a:r>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Students could research some of the conclusions, agreed</a:t>
            </a:r>
            <a:r>
              <a:rPr lang="en-AU" baseline="0" dirty="0" smtClean="0"/>
              <a:t> by over 95% of the world’s climate scientists through the Intergovernmental Panel on Climate Change. Refer to http://www.un.org/climatechange/blog/2014/10/ipcc-media-advisory/</a:t>
            </a:r>
            <a:endParaRPr lang="en-AU" dirty="0" smtClean="0"/>
          </a:p>
        </p:txBody>
      </p:sp>
      <p:sp>
        <p:nvSpPr>
          <p:cNvPr id="4" name="Slide Number Placeholder 3"/>
          <p:cNvSpPr>
            <a:spLocks noGrp="1"/>
          </p:cNvSpPr>
          <p:nvPr>
            <p:ph type="sldNum" sz="quarter" idx="10"/>
          </p:nvPr>
        </p:nvSpPr>
        <p:spPr/>
        <p:txBody>
          <a:bodyPr/>
          <a:lstStyle/>
          <a:p>
            <a:fld id="{FEF8E725-E047-4956-9A7C-E23FFCC6FD4F}" type="slidenum">
              <a:rPr lang="en-AU" smtClean="0">
                <a:solidFill>
                  <a:prstClr val="black"/>
                </a:solidFill>
              </a:rPr>
              <a:pPr/>
              <a:t>7</a:t>
            </a:fld>
            <a:endParaRPr lang="en-AU" dirty="0">
              <a:solidFill>
                <a:prstClr val="black"/>
              </a:solidFill>
            </a:endParaRPr>
          </a:p>
        </p:txBody>
      </p:sp>
    </p:spTree>
    <p:extLst>
      <p:ext uri="{BB962C8B-B14F-4D97-AF65-F5344CB8AC3E}">
        <p14:creationId xmlns:p14="http://schemas.microsoft.com/office/powerpoint/2010/main" val="2846686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Teacher Notes:</a:t>
            </a:r>
          </a:p>
          <a:p>
            <a:r>
              <a:rPr lang="en-AU" dirty="0" smtClean="0"/>
              <a:t>‘Greenhouse gases’ allow the sun’s short-wave solar radiation to pass through the</a:t>
            </a:r>
            <a:r>
              <a:rPr lang="en-AU" baseline="0" dirty="0" smtClean="0"/>
              <a:t> atmosphere to the earth’s surface. There it is transformed to long-wave terrestrial radiation which is blocked by ‘greenhouse gases’.  Without this ‘greenhouse effect’ the earth’s surface would freeze each night.</a:t>
            </a:r>
            <a:endParaRPr lang="en-AU" dirty="0" smtClean="0"/>
          </a:p>
        </p:txBody>
      </p:sp>
      <p:sp>
        <p:nvSpPr>
          <p:cNvPr id="4" name="Slide Number Placeholder 3"/>
          <p:cNvSpPr>
            <a:spLocks noGrp="1"/>
          </p:cNvSpPr>
          <p:nvPr>
            <p:ph type="sldNum" sz="quarter" idx="10"/>
          </p:nvPr>
        </p:nvSpPr>
        <p:spPr/>
        <p:txBody>
          <a:bodyPr/>
          <a:lstStyle/>
          <a:p>
            <a:fld id="{FEF8E725-E047-4956-9A7C-E23FFCC6FD4F}" type="slidenum">
              <a:rPr lang="en-AU" smtClean="0"/>
              <a:pPr/>
              <a:t>8</a:t>
            </a:fld>
            <a:endParaRPr lang="en-AU" dirty="0"/>
          </a:p>
        </p:txBody>
      </p:sp>
    </p:spTree>
    <p:extLst>
      <p:ext uri="{BB962C8B-B14F-4D97-AF65-F5344CB8AC3E}">
        <p14:creationId xmlns:p14="http://schemas.microsoft.com/office/powerpoint/2010/main" val="39018978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Teacher Notes:</a:t>
            </a:r>
          </a:p>
          <a:p>
            <a:r>
              <a:rPr lang="en-AU" baseline="0" dirty="0" smtClean="0"/>
              <a:t>The IPCC Report concludes that ‘greenhouse gases’ have increased to levels unprecedented in at least the last 800 000 years.</a:t>
            </a:r>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Students could research the reason</a:t>
            </a:r>
            <a:r>
              <a:rPr lang="en-AU" baseline="0" dirty="0" smtClean="0"/>
              <a:t> for the term ‘fossil fuels’ and the types of fuels included in this term.</a:t>
            </a:r>
          </a:p>
          <a:p>
            <a:pPr marL="0" marR="0" indent="0" algn="l" defTabSz="914400" rtl="0" eaLnBrk="1" fontAlgn="auto" latinLnBrk="0" hangingPunct="1">
              <a:lnSpc>
                <a:spcPct val="100000"/>
              </a:lnSpc>
              <a:spcBef>
                <a:spcPts val="0"/>
              </a:spcBef>
              <a:spcAft>
                <a:spcPts val="0"/>
              </a:spcAft>
              <a:buClrTx/>
              <a:buSzTx/>
              <a:buFontTx/>
              <a:buNone/>
              <a:tabLst/>
              <a:defRPr/>
            </a:pPr>
            <a:r>
              <a:rPr lang="en-AU" baseline="0" dirty="0" smtClean="0"/>
              <a:t>Students could differentiate between renewable and non-renewable energy sources.</a:t>
            </a:r>
          </a:p>
          <a:p>
            <a:endParaRPr lang="en-AU" dirty="0" smtClean="0"/>
          </a:p>
        </p:txBody>
      </p:sp>
      <p:sp>
        <p:nvSpPr>
          <p:cNvPr id="4" name="Slide Number Placeholder 3"/>
          <p:cNvSpPr>
            <a:spLocks noGrp="1"/>
          </p:cNvSpPr>
          <p:nvPr>
            <p:ph type="sldNum" sz="quarter" idx="10"/>
          </p:nvPr>
        </p:nvSpPr>
        <p:spPr/>
        <p:txBody>
          <a:bodyPr/>
          <a:lstStyle/>
          <a:p>
            <a:fld id="{FEF8E725-E047-4956-9A7C-E23FFCC6FD4F}" type="slidenum">
              <a:rPr lang="en-AU" smtClean="0"/>
              <a:pPr/>
              <a:t>9</a:t>
            </a:fld>
            <a:endParaRPr lang="en-AU" dirty="0"/>
          </a:p>
        </p:txBody>
      </p:sp>
    </p:spTree>
    <p:extLst>
      <p:ext uri="{BB962C8B-B14F-4D97-AF65-F5344CB8AC3E}">
        <p14:creationId xmlns:p14="http://schemas.microsoft.com/office/powerpoint/2010/main" val="39018978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AU"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a:p>
        </p:txBody>
      </p:sp>
      <p:sp>
        <p:nvSpPr>
          <p:cNvPr id="4" name="Date Placeholder 3"/>
          <p:cNvSpPr>
            <a:spLocks noGrp="1"/>
          </p:cNvSpPr>
          <p:nvPr>
            <p:ph type="dt" sz="half" idx="10"/>
          </p:nvPr>
        </p:nvSpPr>
        <p:spPr/>
        <p:txBody>
          <a:bodyPr/>
          <a:lstStyle/>
          <a:p>
            <a:fld id="{1F9C57B2-2F81-F345-B822-73F0A3AEAEA3}" type="datetimeFigureOut">
              <a:rPr lang="en-US" smtClean="0"/>
              <a:pPr/>
              <a:t>7/27/2016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296C883-E8A7-504C-8D29-78776965A16F}"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1F9C57B2-2F81-F345-B822-73F0A3AEAEA3}" type="datetimeFigureOut">
              <a:rPr lang="en-US" smtClean="0"/>
              <a:pPr/>
              <a:t>7/27/2016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296C883-E8A7-504C-8D29-78776965A16F}"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1F9C57B2-2F81-F345-B822-73F0A3AEAEA3}" type="datetimeFigureOut">
              <a:rPr lang="en-US" smtClean="0"/>
              <a:pPr/>
              <a:t>7/27/2016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296C883-E8A7-504C-8D29-78776965A16F}"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1F9C57B2-2F81-F345-B822-73F0A3AEAEA3}" type="datetimeFigureOut">
              <a:rPr lang="en-US" smtClean="0"/>
              <a:pPr/>
              <a:t>7/27/2016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296C883-E8A7-504C-8D29-78776965A16F}"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p>
            <a:fld id="{1F9C57B2-2F81-F345-B822-73F0A3AEAEA3}" type="datetimeFigureOut">
              <a:rPr lang="en-US" smtClean="0"/>
              <a:pPr/>
              <a:t>7/27/2016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296C883-E8A7-504C-8D29-78776965A16F}"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4"/>
          <p:cNvSpPr>
            <a:spLocks noGrp="1"/>
          </p:cNvSpPr>
          <p:nvPr>
            <p:ph type="dt" sz="half" idx="10"/>
          </p:nvPr>
        </p:nvSpPr>
        <p:spPr/>
        <p:txBody>
          <a:bodyPr/>
          <a:lstStyle/>
          <a:p>
            <a:fld id="{1F9C57B2-2F81-F345-B822-73F0A3AEAEA3}" type="datetimeFigureOut">
              <a:rPr lang="en-US" smtClean="0"/>
              <a:pPr/>
              <a:t>7/27/2016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296C883-E8A7-504C-8D29-78776965A16F}"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6"/>
          <p:cNvSpPr>
            <a:spLocks noGrp="1"/>
          </p:cNvSpPr>
          <p:nvPr>
            <p:ph type="dt" sz="half" idx="10"/>
          </p:nvPr>
        </p:nvSpPr>
        <p:spPr/>
        <p:txBody>
          <a:bodyPr/>
          <a:lstStyle/>
          <a:p>
            <a:fld id="{1F9C57B2-2F81-F345-B822-73F0A3AEAEA3}" type="datetimeFigureOut">
              <a:rPr lang="en-US" smtClean="0"/>
              <a:pPr/>
              <a:t>7/27/2016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296C883-E8A7-504C-8D29-78776965A16F}"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2"/>
          <p:cNvSpPr>
            <a:spLocks noGrp="1"/>
          </p:cNvSpPr>
          <p:nvPr>
            <p:ph type="dt" sz="half" idx="10"/>
          </p:nvPr>
        </p:nvSpPr>
        <p:spPr/>
        <p:txBody>
          <a:bodyPr/>
          <a:lstStyle/>
          <a:p>
            <a:fld id="{1F9C57B2-2F81-F345-B822-73F0A3AEAEA3}" type="datetimeFigureOut">
              <a:rPr lang="en-US" smtClean="0"/>
              <a:pPr/>
              <a:t>7/27/2016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296C883-E8A7-504C-8D29-78776965A16F}"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9C57B2-2F81-F345-B822-73F0A3AEAEA3}" type="datetimeFigureOut">
              <a:rPr lang="en-US" smtClean="0"/>
              <a:pPr/>
              <a:t>7/27/2016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296C883-E8A7-504C-8D29-78776965A16F}"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1F9C57B2-2F81-F345-B822-73F0A3AEAEA3}" type="datetimeFigureOut">
              <a:rPr lang="en-US" smtClean="0"/>
              <a:pPr/>
              <a:t>7/27/2016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296C883-E8A7-504C-8D29-78776965A16F}"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1F9C57B2-2F81-F345-B822-73F0A3AEAEA3}" type="datetimeFigureOut">
              <a:rPr lang="en-US" smtClean="0"/>
              <a:pPr/>
              <a:t>7/27/2016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296C883-E8A7-504C-8D29-78776965A16F}"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9C57B2-2F81-F345-B822-73F0A3AEAEA3}" type="datetimeFigureOut">
              <a:rPr lang="en-US" smtClean="0"/>
              <a:pPr/>
              <a:t>7/27/2016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96C883-E8A7-504C-8D29-78776965A16F}"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3.pd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pdf"/><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3.pd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3.pd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3.pdf"/><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3.pdf"/><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pd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3.pdf"/><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3.pd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pd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7.pd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9.pdf"/><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7.pd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9.pdf"/><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3.pd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pd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pd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rcRect r="14489"/>
              <a:stretch>
                <a:fillRect/>
              </a:stretch>
            </p:blipFill>
          </mc:Choice>
          <mc:Fallback>
            <p:blipFill>
              <a:blip r:embed="rId4"/>
              <a:srcRect r="14489"/>
              <a:stretch>
                <a:fillRect/>
              </a:stretch>
            </p:blipFill>
          </mc:Fallback>
        </mc:AlternateContent>
        <p:spPr>
          <a:xfrm>
            <a:off x="0" y="0"/>
            <a:ext cx="9144000" cy="1181100"/>
          </a:xfrm>
          <a:prstGeom prst="rect">
            <a:avLst/>
          </a:prstGeom>
        </p:spPr>
      </p:pic>
      <p:sp>
        <p:nvSpPr>
          <p:cNvPr id="5" name="TextBox 4"/>
          <p:cNvSpPr txBox="1"/>
          <p:nvPr/>
        </p:nvSpPr>
        <p:spPr>
          <a:xfrm>
            <a:off x="35496" y="1181100"/>
            <a:ext cx="9108504" cy="1477328"/>
          </a:xfrm>
          <a:prstGeom prst="rect">
            <a:avLst/>
          </a:prstGeom>
          <a:noFill/>
        </p:spPr>
        <p:txBody>
          <a:bodyPr wrap="square" rtlCol="0">
            <a:spAutoFit/>
          </a:bodyPr>
          <a:lstStyle/>
          <a:p>
            <a:pPr algn="ctr"/>
            <a:r>
              <a:rPr lang="en-AU" sz="5400" b="1" dirty="0" smtClean="0">
                <a:solidFill>
                  <a:schemeClr val="accent5"/>
                </a:solidFill>
                <a:cs typeface="Arial" pitchFamily="34" charset="0"/>
              </a:rPr>
              <a:t>UN and CLIMATE  CHANGE</a:t>
            </a:r>
          </a:p>
          <a:p>
            <a:endParaRPr lang="en-US" dirty="0" smtClean="0"/>
          </a:p>
          <a:p>
            <a:endParaRPr lang="en-US" dirty="0"/>
          </a:p>
        </p:txBody>
      </p:sp>
      <p:pic>
        <p:nvPicPr>
          <p:cNvPr id="7" name="Picture 6"/>
          <p:cNvPicPr>
            <a:picLocks noChangeAspect="1"/>
          </p:cNvPicPr>
          <p:nvPr/>
        </p:nvPicPr>
        <p:blipFill>
          <a:blip r:embed="rId5"/>
          <a:stretch>
            <a:fillRect/>
          </a:stretch>
        </p:blipFill>
        <p:spPr>
          <a:xfrm>
            <a:off x="0" y="2286000"/>
            <a:ext cx="9144000" cy="4572000"/>
          </a:xfrm>
          <a:prstGeom prst="rect">
            <a:avLst/>
          </a:prstGeom>
        </p:spPr>
      </p:pic>
      <p:sp>
        <p:nvSpPr>
          <p:cNvPr id="2" name="TextBox 1"/>
          <p:cNvSpPr txBox="1"/>
          <p:nvPr/>
        </p:nvSpPr>
        <p:spPr>
          <a:xfrm>
            <a:off x="8028384" y="6381953"/>
            <a:ext cx="936104" cy="276999"/>
          </a:xfrm>
          <a:prstGeom prst="rect">
            <a:avLst/>
          </a:prstGeom>
          <a:noFill/>
        </p:spPr>
        <p:txBody>
          <a:bodyPr wrap="square" rtlCol="0">
            <a:spAutoFit/>
          </a:bodyPr>
          <a:lstStyle/>
          <a:p>
            <a:r>
              <a:rPr lang="en-AU" sz="1200" dirty="0" smtClean="0">
                <a:solidFill>
                  <a:schemeClr val="bg1"/>
                </a:solidFill>
                <a:latin typeface="Arial" pitchFamily="34" charset="0"/>
                <a:cs typeface="Arial" pitchFamily="34" charset="0"/>
              </a:rPr>
              <a:t>[UN Photo]</a:t>
            </a:r>
            <a:endParaRPr lang="en-AU" sz="1200" dirty="0">
              <a:solidFill>
                <a:schemeClr val="bg1"/>
              </a:solidFill>
              <a:latin typeface="Arial" pitchFamily="34" charset="0"/>
              <a:cs typeface="Arial" pitchFamily="34" charset="0"/>
            </a:endParaRPr>
          </a:p>
        </p:txBody>
      </p:sp>
    </p:spTree>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rcRect l="14489"/>
              <a:stretch>
                <a:fillRect/>
              </a:stretch>
            </p:blipFill>
          </mc:Choice>
          <mc:Fallback>
            <p:blipFill>
              <a:blip r:embed="rId4"/>
              <a:srcRect l="14489"/>
              <a:stretch>
                <a:fillRect/>
              </a:stretch>
            </p:blipFill>
          </mc:Fallback>
        </mc:AlternateContent>
        <p:spPr>
          <a:xfrm>
            <a:off x="0" y="0"/>
            <a:ext cx="9144000" cy="1181100"/>
          </a:xfrm>
          <a:prstGeom prst="rect">
            <a:avLst/>
          </a:prstGeom>
        </p:spPr>
      </p:pic>
      <p:sp>
        <p:nvSpPr>
          <p:cNvPr id="5" name="TextBox 4"/>
          <p:cNvSpPr txBox="1"/>
          <p:nvPr/>
        </p:nvSpPr>
        <p:spPr>
          <a:xfrm>
            <a:off x="0" y="1181100"/>
            <a:ext cx="9144000" cy="3046988"/>
          </a:xfrm>
          <a:prstGeom prst="rect">
            <a:avLst/>
          </a:prstGeom>
          <a:noFill/>
        </p:spPr>
        <p:txBody>
          <a:bodyPr wrap="square" rtlCol="0">
            <a:spAutoFit/>
          </a:bodyPr>
          <a:lstStyle/>
          <a:p>
            <a:pPr marL="342900" indent="-342900">
              <a:buFont typeface="Arial" pitchFamily="34" charset="0"/>
              <a:buChar char="•"/>
            </a:pPr>
            <a:r>
              <a:rPr lang="en-US" sz="2800" dirty="0" smtClean="0">
                <a:solidFill>
                  <a:schemeClr val="tx1">
                    <a:lumMod val="50000"/>
                    <a:lumOff val="50000"/>
                  </a:schemeClr>
                </a:solidFill>
                <a:latin typeface="Arial" pitchFamily="34" charset="0"/>
                <a:cs typeface="Arial" pitchFamily="34" charset="0"/>
              </a:rPr>
              <a:t>The earth’s atmosphere and oceans have warmed. </a:t>
            </a:r>
            <a:r>
              <a:rPr lang="en-US" sz="2800" dirty="0">
                <a:solidFill>
                  <a:schemeClr val="tx1">
                    <a:lumMod val="50000"/>
                    <a:lumOff val="50000"/>
                  </a:schemeClr>
                </a:solidFill>
                <a:latin typeface="Arial" pitchFamily="34" charset="0"/>
                <a:cs typeface="Arial" pitchFamily="34" charset="0"/>
              </a:rPr>
              <a:t>O</a:t>
            </a:r>
            <a:r>
              <a:rPr lang="en-US" sz="2800" dirty="0" smtClean="0">
                <a:solidFill>
                  <a:schemeClr val="tx1">
                    <a:lumMod val="50000"/>
                    <a:lumOff val="50000"/>
                  </a:schemeClr>
                </a:solidFill>
                <a:latin typeface="Arial" pitchFamily="34" charset="0"/>
                <a:cs typeface="Arial" pitchFamily="34" charset="0"/>
              </a:rPr>
              <a:t>ceans have absorbed 90% of the increased energy.</a:t>
            </a:r>
          </a:p>
          <a:p>
            <a:pPr marL="342900" indent="-342900">
              <a:buFont typeface="Arial" pitchFamily="34" charset="0"/>
              <a:buChar char="•"/>
            </a:pPr>
            <a:endParaRPr lang="en-US" sz="800" dirty="0" smtClean="0">
              <a:solidFill>
                <a:schemeClr val="tx1">
                  <a:lumMod val="50000"/>
                  <a:lumOff val="50000"/>
                </a:schemeClr>
              </a:solidFill>
              <a:latin typeface="Arial" pitchFamily="34" charset="0"/>
              <a:cs typeface="Arial" pitchFamily="34" charset="0"/>
            </a:endParaRPr>
          </a:p>
          <a:p>
            <a:pPr marL="342900" indent="-342900">
              <a:buFont typeface="Arial" pitchFamily="34" charset="0"/>
              <a:buChar char="•"/>
            </a:pPr>
            <a:r>
              <a:rPr lang="en-US" sz="2800" dirty="0">
                <a:solidFill>
                  <a:schemeClr val="tx1">
                    <a:lumMod val="50000"/>
                    <a:lumOff val="50000"/>
                  </a:schemeClr>
                </a:solidFill>
                <a:latin typeface="Arial" pitchFamily="34" charset="0"/>
                <a:cs typeface="Arial" pitchFamily="34" charset="0"/>
              </a:rPr>
              <a:t>Amounts of snow and ice have diminished. Polar ice caps and glaciers are </a:t>
            </a:r>
            <a:r>
              <a:rPr lang="en-US" sz="2800" dirty="0" smtClean="0">
                <a:solidFill>
                  <a:schemeClr val="tx1">
                    <a:lumMod val="50000"/>
                    <a:lumOff val="50000"/>
                  </a:schemeClr>
                </a:solidFill>
                <a:latin typeface="Arial" pitchFamily="34" charset="0"/>
                <a:cs typeface="Arial" pitchFamily="34" charset="0"/>
              </a:rPr>
              <a:t>shrinking.</a:t>
            </a:r>
          </a:p>
          <a:p>
            <a:pPr marL="342900" indent="-342900">
              <a:buFont typeface="Arial" pitchFamily="34" charset="0"/>
              <a:buChar char="•"/>
            </a:pPr>
            <a:endParaRPr lang="en-US" sz="800" dirty="0" smtClean="0">
              <a:solidFill>
                <a:schemeClr val="tx1">
                  <a:lumMod val="50000"/>
                  <a:lumOff val="50000"/>
                </a:schemeClr>
              </a:solidFill>
              <a:latin typeface="Arial" pitchFamily="34" charset="0"/>
              <a:cs typeface="Arial" pitchFamily="34" charset="0"/>
            </a:endParaRPr>
          </a:p>
          <a:p>
            <a:pPr marL="342900" indent="-342900">
              <a:buFont typeface="Arial" pitchFamily="34" charset="0"/>
              <a:buChar char="•"/>
            </a:pPr>
            <a:r>
              <a:rPr lang="en-US" sz="2800" dirty="0" smtClean="0">
                <a:solidFill>
                  <a:schemeClr val="tx1">
                    <a:lumMod val="50000"/>
                    <a:lumOff val="50000"/>
                  </a:schemeClr>
                </a:solidFill>
                <a:latin typeface="Arial" pitchFamily="34" charset="0"/>
                <a:cs typeface="Arial" pitchFamily="34" charset="0"/>
              </a:rPr>
              <a:t>Sea </a:t>
            </a:r>
            <a:r>
              <a:rPr lang="en-US" sz="2800" dirty="0">
                <a:solidFill>
                  <a:schemeClr val="tx1">
                    <a:lumMod val="50000"/>
                    <a:lumOff val="50000"/>
                  </a:schemeClr>
                </a:solidFill>
                <a:latin typeface="Arial" pitchFamily="34" charset="0"/>
                <a:cs typeface="Arial" pitchFamily="34" charset="0"/>
              </a:rPr>
              <a:t>level has risen</a:t>
            </a:r>
            <a:r>
              <a:rPr lang="en-US" sz="2800" dirty="0" smtClean="0">
                <a:solidFill>
                  <a:schemeClr val="tx1">
                    <a:lumMod val="50000"/>
                    <a:lumOff val="50000"/>
                  </a:schemeClr>
                </a:solidFill>
                <a:latin typeface="Arial" pitchFamily="34" charset="0"/>
                <a:cs typeface="Arial" pitchFamily="34" charset="0"/>
              </a:rPr>
              <a:t>. (0.19 metres from 1901 to 2010)</a:t>
            </a:r>
          </a:p>
          <a:p>
            <a:pPr marL="342900" indent="-342900">
              <a:buFont typeface="Arial" pitchFamily="34" charset="0"/>
              <a:buChar char="•"/>
            </a:pPr>
            <a:endParaRPr lang="en-US" sz="800" dirty="0" smtClean="0">
              <a:solidFill>
                <a:schemeClr val="tx1">
                  <a:lumMod val="50000"/>
                  <a:lumOff val="50000"/>
                </a:schemeClr>
              </a:solidFill>
              <a:latin typeface="Arial" pitchFamily="34" charset="0"/>
              <a:cs typeface="Arial" pitchFamily="34" charset="0"/>
            </a:endParaRPr>
          </a:p>
          <a:p>
            <a:pPr marL="342900" indent="-342900">
              <a:buFont typeface="Arial" pitchFamily="34" charset="0"/>
              <a:buChar char="•"/>
            </a:pPr>
            <a:r>
              <a:rPr lang="en-US" sz="2800" dirty="0" smtClean="0">
                <a:solidFill>
                  <a:schemeClr val="tx1">
                    <a:lumMod val="50000"/>
                    <a:lumOff val="50000"/>
                  </a:schemeClr>
                </a:solidFill>
                <a:latin typeface="Arial" pitchFamily="34" charset="0"/>
                <a:cs typeface="Arial" pitchFamily="34" charset="0"/>
              </a:rPr>
              <a:t>Oceans absorb GHG and have become more acidic.</a:t>
            </a:r>
          </a:p>
        </p:txBody>
      </p:sp>
      <p:sp>
        <p:nvSpPr>
          <p:cNvPr id="6" name="TextBox 5"/>
          <p:cNvSpPr txBox="1"/>
          <p:nvPr/>
        </p:nvSpPr>
        <p:spPr>
          <a:xfrm>
            <a:off x="251520" y="304800"/>
            <a:ext cx="7056784" cy="707886"/>
          </a:xfrm>
          <a:prstGeom prst="rect">
            <a:avLst/>
          </a:prstGeom>
          <a:noFill/>
        </p:spPr>
        <p:txBody>
          <a:bodyPr wrap="square" rtlCol="0">
            <a:spAutoFit/>
          </a:bodyPr>
          <a:lstStyle/>
          <a:p>
            <a:pPr algn="ctr"/>
            <a:r>
              <a:rPr lang="en-US" sz="4000" dirty="0" smtClean="0">
                <a:solidFill>
                  <a:schemeClr val="bg1"/>
                </a:solidFill>
              </a:rPr>
              <a:t>Environmental Impacts </a:t>
            </a:r>
            <a:r>
              <a:rPr lang="en-US" sz="2800" dirty="0" smtClean="0">
                <a:solidFill>
                  <a:schemeClr val="bg1"/>
                </a:solidFill>
              </a:rPr>
              <a:t>(1)</a:t>
            </a:r>
            <a:endParaRPr lang="en-US" sz="2800" dirty="0">
              <a:solidFill>
                <a:schemeClr val="bg1"/>
              </a:solidFill>
            </a:endParaRPr>
          </a:p>
        </p:txBody>
      </p:sp>
      <p:pic>
        <p:nvPicPr>
          <p:cNvPr id="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4228085"/>
            <a:ext cx="6067753" cy="255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79512" y="4228088"/>
            <a:ext cx="1080120" cy="276999"/>
          </a:xfrm>
          <a:prstGeom prst="rect">
            <a:avLst/>
          </a:prstGeom>
          <a:noFill/>
        </p:spPr>
        <p:txBody>
          <a:bodyPr wrap="square" rtlCol="0">
            <a:spAutoFit/>
          </a:bodyPr>
          <a:lstStyle/>
          <a:p>
            <a:r>
              <a:rPr lang="en-AU" sz="1200" dirty="0" smtClean="0">
                <a:latin typeface="Arial" pitchFamily="34" charset="0"/>
                <a:cs typeface="Arial" pitchFamily="34" charset="0"/>
              </a:rPr>
              <a:t>[UN Photo]</a:t>
            </a:r>
            <a:endParaRPr lang="en-AU" sz="1200" dirty="0">
              <a:latin typeface="Arial" pitchFamily="34" charset="0"/>
              <a:cs typeface="Arial" pitchFamily="34" charset="0"/>
            </a:endParaRPr>
          </a:p>
        </p:txBody>
      </p:sp>
    </p:spTree>
    <p:extLst>
      <p:ext uri="{BB962C8B-B14F-4D97-AF65-F5344CB8AC3E}">
        <p14:creationId xmlns:p14="http://schemas.microsoft.com/office/powerpoint/2010/main" val="7627010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 calcmode="lin" valueType="num">
                                      <p:cBhvr additive="base">
                                        <p:cTn id="19"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 calcmode="lin" valueType="num">
                                      <p:cBhvr additive="base">
                                        <p:cTn id="25"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5129" y="980728"/>
            <a:ext cx="8856984" cy="646331"/>
          </a:xfrm>
          <a:prstGeom prst="rect">
            <a:avLst/>
          </a:prstGeom>
          <a:noFill/>
        </p:spPr>
        <p:txBody>
          <a:bodyPr wrap="square" rtlCol="0">
            <a:spAutoFit/>
          </a:bodyPr>
          <a:lstStyle/>
          <a:p>
            <a:endParaRPr lang="en-US" dirty="0" smtClean="0"/>
          </a:p>
          <a:p>
            <a:endParaRPr lang="en-US" dirty="0"/>
          </a:p>
        </p:txBody>
      </p:sp>
      <p:pic>
        <p:nvPicPr>
          <p:cNvPr id="6" name="Picture 5"/>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rcRect l="14489"/>
              <a:stretch>
                <a:fillRect/>
              </a:stretch>
            </p:blipFill>
          </mc:Choice>
          <mc:Fallback>
            <p:blipFill>
              <a:blip r:embed="rId4"/>
              <a:srcRect l="14489"/>
              <a:stretch>
                <a:fillRect/>
              </a:stretch>
            </p:blipFill>
          </mc:Fallback>
        </mc:AlternateContent>
        <p:spPr>
          <a:xfrm>
            <a:off x="0" y="0"/>
            <a:ext cx="9144000" cy="1181100"/>
          </a:xfrm>
          <a:prstGeom prst="rect">
            <a:avLst/>
          </a:prstGeom>
        </p:spPr>
      </p:pic>
      <p:sp>
        <p:nvSpPr>
          <p:cNvPr id="7" name="TextBox 6"/>
          <p:cNvSpPr txBox="1"/>
          <p:nvPr/>
        </p:nvSpPr>
        <p:spPr>
          <a:xfrm>
            <a:off x="0" y="1261328"/>
            <a:ext cx="9144000" cy="4770537"/>
          </a:xfrm>
          <a:prstGeom prst="rect">
            <a:avLst/>
          </a:prstGeom>
          <a:noFill/>
        </p:spPr>
        <p:txBody>
          <a:bodyPr wrap="square" rtlCol="0">
            <a:spAutoFit/>
          </a:bodyPr>
          <a:lstStyle/>
          <a:p>
            <a:pPr>
              <a:buFont typeface="Arial"/>
              <a:buChar char="•"/>
            </a:pPr>
            <a:r>
              <a:rPr lang="en-US" sz="2400" dirty="0" smtClean="0">
                <a:solidFill>
                  <a:schemeClr val="tx1">
                    <a:lumMod val="50000"/>
                    <a:lumOff val="50000"/>
                  </a:schemeClr>
                </a:solidFill>
              </a:rPr>
              <a:t> </a:t>
            </a:r>
            <a:r>
              <a:rPr lang="en-US" sz="2800" dirty="0" smtClean="0">
                <a:solidFill>
                  <a:schemeClr val="tx1">
                    <a:lumMod val="50000"/>
                    <a:lumOff val="50000"/>
                  </a:schemeClr>
                </a:solidFill>
                <a:latin typeface="Arial" pitchFamily="34" charset="0"/>
                <a:cs typeface="Arial" pitchFamily="34" charset="0"/>
              </a:rPr>
              <a:t>The earth is getting warmer faster than humans, plants and animals can adapt.</a:t>
            </a:r>
          </a:p>
          <a:p>
            <a:pPr>
              <a:buFont typeface="Arial"/>
              <a:buChar char="•"/>
            </a:pPr>
            <a:endParaRPr lang="en-US" sz="800" dirty="0" smtClean="0">
              <a:solidFill>
                <a:schemeClr val="tx1">
                  <a:lumMod val="50000"/>
                  <a:lumOff val="50000"/>
                </a:schemeClr>
              </a:solidFill>
            </a:endParaRPr>
          </a:p>
          <a:p>
            <a:pPr>
              <a:buFont typeface="Arial"/>
              <a:buChar char="•"/>
            </a:pPr>
            <a:r>
              <a:rPr lang="en-US" sz="2400" dirty="0" smtClean="0">
                <a:solidFill>
                  <a:schemeClr val="tx1">
                    <a:lumMod val="50000"/>
                    <a:lumOff val="50000"/>
                  </a:schemeClr>
                </a:solidFill>
              </a:rPr>
              <a:t> </a:t>
            </a:r>
            <a:r>
              <a:rPr lang="en-US" sz="2800" dirty="0">
                <a:solidFill>
                  <a:schemeClr val="tx1">
                    <a:lumMod val="50000"/>
                    <a:lumOff val="50000"/>
                  </a:schemeClr>
                </a:solidFill>
                <a:latin typeface="Arial" pitchFamily="34" charset="0"/>
                <a:cs typeface="Arial" pitchFamily="34" charset="0"/>
              </a:rPr>
              <a:t>W</a:t>
            </a:r>
            <a:r>
              <a:rPr lang="en-US" sz="2800" dirty="0" smtClean="0">
                <a:solidFill>
                  <a:schemeClr val="tx1">
                    <a:lumMod val="50000"/>
                    <a:lumOff val="50000"/>
                  </a:schemeClr>
                </a:solidFill>
                <a:latin typeface="Arial" pitchFamily="34" charset="0"/>
                <a:cs typeface="Arial" pitchFamily="34" charset="0"/>
              </a:rPr>
              <a:t>e experience more extreme weather events such as cyclones and drought.</a:t>
            </a:r>
          </a:p>
          <a:p>
            <a:pPr>
              <a:buFont typeface="Arial"/>
              <a:buChar char="•"/>
            </a:pPr>
            <a:endParaRPr lang="en-US" sz="800" dirty="0" smtClean="0">
              <a:solidFill>
                <a:schemeClr val="tx1">
                  <a:lumMod val="50000"/>
                  <a:lumOff val="50000"/>
                </a:schemeClr>
              </a:solidFill>
            </a:endParaRPr>
          </a:p>
          <a:p>
            <a:pPr>
              <a:buFont typeface="Arial"/>
              <a:buChar char="•"/>
            </a:pPr>
            <a:r>
              <a:rPr lang="en-US" sz="2400" dirty="0" smtClean="0">
                <a:solidFill>
                  <a:schemeClr val="tx1">
                    <a:lumMod val="50000"/>
                    <a:lumOff val="50000"/>
                  </a:schemeClr>
                </a:solidFill>
              </a:rPr>
              <a:t> </a:t>
            </a:r>
            <a:r>
              <a:rPr lang="en-US" sz="2800" dirty="0" smtClean="0">
                <a:solidFill>
                  <a:schemeClr val="tx1">
                    <a:lumMod val="50000"/>
                    <a:lumOff val="50000"/>
                  </a:schemeClr>
                </a:solidFill>
                <a:latin typeface="Arial" pitchFamily="34" charset="0"/>
                <a:cs typeface="Arial" pitchFamily="34" charset="0"/>
              </a:rPr>
              <a:t>Changes </a:t>
            </a:r>
            <a:r>
              <a:rPr lang="en-US" sz="2800" dirty="0">
                <a:solidFill>
                  <a:schemeClr val="tx1">
                    <a:lumMod val="50000"/>
                    <a:lumOff val="50000"/>
                  </a:schemeClr>
                </a:solidFill>
                <a:latin typeface="Arial" pitchFamily="34" charset="0"/>
                <a:cs typeface="Arial" pitchFamily="34" charset="0"/>
              </a:rPr>
              <a:t>in the global water cycle are not uniform – some places will be wetter, others drier. </a:t>
            </a:r>
          </a:p>
          <a:p>
            <a:endParaRPr lang="en-US" sz="2400" dirty="0" smtClean="0"/>
          </a:p>
          <a:p>
            <a:endParaRPr lang="en-US" sz="3200" dirty="0" smtClean="0"/>
          </a:p>
          <a:p>
            <a:endParaRPr lang="en-US" sz="3200" dirty="0" smtClean="0"/>
          </a:p>
          <a:p>
            <a:endParaRPr lang="en-US" sz="3200" dirty="0"/>
          </a:p>
        </p:txBody>
      </p:sp>
      <p:sp>
        <p:nvSpPr>
          <p:cNvPr id="8" name="TextBox 7"/>
          <p:cNvSpPr txBox="1"/>
          <p:nvPr/>
        </p:nvSpPr>
        <p:spPr>
          <a:xfrm>
            <a:off x="399489" y="267384"/>
            <a:ext cx="7315200" cy="646331"/>
          </a:xfrm>
          <a:prstGeom prst="rect">
            <a:avLst/>
          </a:prstGeom>
          <a:noFill/>
        </p:spPr>
        <p:txBody>
          <a:bodyPr wrap="square" rtlCol="0">
            <a:spAutoFit/>
          </a:bodyPr>
          <a:lstStyle/>
          <a:p>
            <a:pPr algn="ctr"/>
            <a:r>
              <a:rPr lang="en-US" sz="3600" dirty="0">
                <a:solidFill>
                  <a:schemeClr val="bg1"/>
                </a:solidFill>
              </a:rPr>
              <a:t>Environmental Impacts </a:t>
            </a:r>
            <a:r>
              <a:rPr lang="en-US" sz="2400" dirty="0" smtClean="0">
                <a:solidFill>
                  <a:schemeClr val="bg1"/>
                </a:solidFill>
              </a:rPr>
              <a:t>(2)</a:t>
            </a:r>
            <a:endParaRPr lang="en-US" sz="2400" dirty="0">
              <a:solidFill>
                <a:schemeClr val="bg1"/>
              </a:solidFill>
            </a:endParaRPr>
          </a:p>
        </p:txBody>
      </p:sp>
      <p:pic>
        <p:nvPicPr>
          <p:cNvPr id="2050" name="Picture 2" descr="C:\Users\reesanne\AppData\Local\Microsoft\Windows\Temporary Internet Files\Content.IE5\KTK4TRQH\MP900448687[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7991" y="4437112"/>
            <a:ext cx="4668065" cy="216024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013106" y="6320293"/>
            <a:ext cx="982963" cy="276999"/>
          </a:xfrm>
          <a:prstGeom prst="rect">
            <a:avLst/>
          </a:prstGeom>
          <a:noFill/>
        </p:spPr>
        <p:txBody>
          <a:bodyPr wrap="square" rtlCol="0">
            <a:spAutoFit/>
          </a:bodyPr>
          <a:lstStyle/>
          <a:p>
            <a:r>
              <a:rPr lang="en-AU" sz="1200" dirty="0" smtClean="0">
                <a:latin typeface="Arial" pitchFamily="34" charset="0"/>
                <a:cs typeface="Arial" pitchFamily="34" charset="0"/>
              </a:rPr>
              <a:t>[UN Photo]</a:t>
            </a:r>
            <a:endParaRPr lang="en-AU" sz="1200" dirty="0">
              <a:latin typeface="Arial" pitchFamily="34" charset="0"/>
              <a:cs typeface="Arial" pitchFamily="34" charset="0"/>
            </a:endParaRP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Effect transition="in" filter="fade">
                                      <p:cBhvr>
                                        <p:cTn id="14" dur="1000"/>
                                        <p:tgtEl>
                                          <p:spTgt spid="7">
                                            <p:txEl>
                                              <p:pRg st="2" end="2"/>
                                            </p:txEl>
                                          </p:spTgt>
                                        </p:tgtEl>
                                      </p:cBhvr>
                                    </p:animEffect>
                                    <p:anim calcmode="lin" valueType="num">
                                      <p:cBhvr>
                                        <p:cTn id="15"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animEffect transition="in" filter="fade">
                                      <p:cBhvr>
                                        <p:cTn id="21" dur="1000"/>
                                        <p:tgtEl>
                                          <p:spTgt spid="7">
                                            <p:txEl>
                                              <p:pRg st="4" end="4"/>
                                            </p:txEl>
                                          </p:spTgt>
                                        </p:tgtEl>
                                      </p:cBhvr>
                                    </p:animEffect>
                                    <p:anim calcmode="lin" valueType="num">
                                      <p:cBhvr>
                                        <p:cTn id="22"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3508" y="1161618"/>
            <a:ext cx="8856984" cy="646331"/>
          </a:xfrm>
          <a:prstGeom prst="rect">
            <a:avLst/>
          </a:prstGeom>
          <a:noFill/>
        </p:spPr>
        <p:txBody>
          <a:bodyPr wrap="square" rtlCol="0">
            <a:spAutoFit/>
          </a:bodyPr>
          <a:lstStyle/>
          <a:p>
            <a:endParaRPr lang="en-US" dirty="0" smtClean="0"/>
          </a:p>
          <a:p>
            <a:endParaRPr lang="en-US" dirty="0"/>
          </a:p>
        </p:txBody>
      </p:sp>
      <p:pic>
        <p:nvPicPr>
          <p:cNvPr id="6" name="Picture 5"/>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rcRect l="14489"/>
              <a:stretch>
                <a:fillRect/>
              </a:stretch>
            </p:blipFill>
          </mc:Choice>
          <mc:Fallback>
            <p:blipFill>
              <a:blip r:embed="rId4"/>
              <a:srcRect l="14489"/>
              <a:stretch>
                <a:fillRect/>
              </a:stretch>
            </p:blipFill>
          </mc:Fallback>
        </mc:AlternateContent>
        <p:spPr>
          <a:xfrm>
            <a:off x="0" y="0"/>
            <a:ext cx="9144000" cy="1181100"/>
          </a:xfrm>
          <a:prstGeom prst="rect">
            <a:avLst/>
          </a:prstGeom>
        </p:spPr>
      </p:pic>
      <p:sp>
        <p:nvSpPr>
          <p:cNvPr id="7" name="TextBox 6"/>
          <p:cNvSpPr txBox="1"/>
          <p:nvPr/>
        </p:nvSpPr>
        <p:spPr>
          <a:xfrm>
            <a:off x="0" y="1181100"/>
            <a:ext cx="9144000" cy="4893647"/>
          </a:xfrm>
          <a:prstGeom prst="rect">
            <a:avLst/>
          </a:prstGeom>
          <a:noFill/>
        </p:spPr>
        <p:txBody>
          <a:bodyPr wrap="square" rtlCol="0">
            <a:spAutoFit/>
          </a:bodyPr>
          <a:lstStyle/>
          <a:p>
            <a:pPr>
              <a:buFont typeface="Arial"/>
              <a:buChar char="•"/>
            </a:pPr>
            <a:r>
              <a:rPr lang="en-US" sz="2400" dirty="0" smtClean="0">
                <a:solidFill>
                  <a:schemeClr val="tx1">
                    <a:lumMod val="50000"/>
                    <a:lumOff val="50000"/>
                  </a:schemeClr>
                </a:solidFill>
              </a:rPr>
              <a:t> </a:t>
            </a:r>
            <a:r>
              <a:rPr lang="en-US" sz="2800" dirty="0" smtClean="0">
                <a:solidFill>
                  <a:schemeClr val="tx1">
                    <a:lumMod val="50000"/>
                    <a:lumOff val="50000"/>
                  </a:schemeClr>
                </a:solidFill>
                <a:latin typeface="Arial" pitchFamily="34" charset="0"/>
                <a:cs typeface="Arial" pitchFamily="34" charset="0"/>
              </a:rPr>
              <a:t>Overall, there will be reduced world food production.</a:t>
            </a:r>
          </a:p>
          <a:p>
            <a:pPr>
              <a:buFont typeface="Arial"/>
              <a:buChar char="•"/>
            </a:pPr>
            <a:endParaRPr lang="en-US" sz="800" dirty="0" smtClean="0">
              <a:solidFill>
                <a:schemeClr val="tx1">
                  <a:lumMod val="50000"/>
                  <a:lumOff val="50000"/>
                </a:schemeClr>
              </a:solidFill>
            </a:endParaRPr>
          </a:p>
          <a:p>
            <a:pPr>
              <a:buFont typeface="Arial"/>
              <a:buChar char="•"/>
            </a:pPr>
            <a:r>
              <a:rPr lang="en-US" sz="2400" dirty="0" smtClean="0">
                <a:solidFill>
                  <a:schemeClr val="tx1">
                    <a:lumMod val="50000"/>
                    <a:lumOff val="50000"/>
                  </a:schemeClr>
                </a:solidFill>
              </a:rPr>
              <a:t> </a:t>
            </a:r>
            <a:r>
              <a:rPr lang="en-US" sz="2800" dirty="0" smtClean="0">
                <a:solidFill>
                  <a:schemeClr val="tx1">
                    <a:lumMod val="50000"/>
                    <a:lumOff val="50000"/>
                  </a:schemeClr>
                </a:solidFill>
                <a:latin typeface="Arial" pitchFamily="34" charset="0"/>
                <a:cs typeface="Arial" pitchFamily="34" charset="0"/>
              </a:rPr>
              <a:t>Reduced crop yields and higher food prices will have the greatest impact on poorer people.</a:t>
            </a:r>
          </a:p>
          <a:p>
            <a:pPr>
              <a:buFont typeface="Arial"/>
              <a:buChar char="•"/>
            </a:pPr>
            <a:endParaRPr lang="en-US" sz="800" dirty="0" smtClean="0">
              <a:solidFill>
                <a:schemeClr val="tx1">
                  <a:lumMod val="50000"/>
                  <a:lumOff val="50000"/>
                </a:schemeClr>
              </a:solidFill>
            </a:endParaRPr>
          </a:p>
          <a:p>
            <a:pPr>
              <a:buFont typeface="Arial"/>
              <a:buChar char="•"/>
            </a:pPr>
            <a:r>
              <a:rPr lang="en-US" sz="2400" dirty="0" smtClean="0">
                <a:solidFill>
                  <a:schemeClr val="tx1">
                    <a:lumMod val="50000"/>
                    <a:lumOff val="50000"/>
                  </a:schemeClr>
                </a:solidFill>
              </a:rPr>
              <a:t> </a:t>
            </a:r>
            <a:r>
              <a:rPr lang="en-US" sz="2800" dirty="0" smtClean="0">
                <a:solidFill>
                  <a:schemeClr val="tx1">
                    <a:lumMod val="50000"/>
                    <a:lumOff val="50000"/>
                  </a:schemeClr>
                </a:solidFill>
                <a:latin typeface="Arial" pitchFamily="34" charset="0"/>
                <a:cs typeface="Arial" pitchFamily="34" charset="0"/>
              </a:rPr>
              <a:t>Destruction of buildings and transport infrastructure will increase in some areas prone to flooding.</a:t>
            </a:r>
          </a:p>
          <a:p>
            <a:pPr>
              <a:buFont typeface="Arial"/>
              <a:buChar char="•"/>
            </a:pPr>
            <a:endParaRPr lang="en-US" sz="800" dirty="0" smtClean="0">
              <a:solidFill>
                <a:schemeClr val="tx1">
                  <a:lumMod val="50000"/>
                  <a:lumOff val="50000"/>
                </a:schemeClr>
              </a:solidFill>
            </a:endParaRPr>
          </a:p>
          <a:p>
            <a:pPr>
              <a:buFont typeface="Arial"/>
              <a:buChar char="•"/>
            </a:pPr>
            <a:r>
              <a:rPr lang="en-US" sz="2400" dirty="0" smtClean="0">
                <a:solidFill>
                  <a:schemeClr val="tx1">
                    <a:lumMod val="50000"/>
                    <a:lumOff val="50000"/>
                  </a:schemeClr>
                </a:solidFill>
              </a:rPr>
              <a:t> </a:t>
            </a:r>
            <a:r>
              <a:rPr lang="en-US" sz="2800" dirty="0">
                <a:solidFill>
                  <a:schemeClr val="tx1">
                    <a:lumMod val="50000"/>
                    <a:lumOff val="50000"/>
                  </a:schemeClr>
                </a:solidFill>
                <a:latin typeface="Arial" pitchFamily="34" charset="0"/>
                <a:cs typeface="Arial" pitchFamily="34" charset="0"/>
              </a:rPr>
              <a:t>I</a:t>
            </a:r>
            <a:r>
              <a:rPr lang="en-US" sz="2800" dirty="0" smtClean="0">
                <a:solidFill>
                  <a:schemeClr val="tx1">
                    <a:lumMod val="50000"/>
                    <a:lumOff val="50000"/>
                  </a:schemeClr>
                </a:solidFill>
                <a:latin typeface="Arial" pitchFamily="34" charset="0"/>
                <a:cs typeface="Arial" pitchFamily="34" charset="0"/>
              </a:rPr>
              <a:t>ncreased conflict for land and food resources is a risk.   </a:t>
            </a:r>
            <a:endParaRPr lang="en-US" sz="2800" dirty="0">
              <a:solidFill>
                <a:schemeClr val="tx1">
                  <a:lumMod val="50000"/>
                  <a:lumOff val="50000"/>
                </a:schemeClr>
              </a:solidFill>
              <a:latin typeface="Arial" pitchFamily="34" charset="0"/>
              <a:cs typeface="Arial" pitchFamily="34" charset="0"/>
            </a:endParaRPr>
          </a:p>
          <a:p>
            <a:endParaRPr lang="en-US" sz="2400" dirty="0" smtClean="0"/>
          </a:p>
          <a:p>
            <a:endParaRPr lang="en-US" sz="3200" dirty="0" smtClean="0"/>
          </a:p>
          <a:p>
            <a:endParaRPr lang="en-US" sz="3200" dirty="0" smtClean="0"/>
          </a:p>
          <a:p>
            <a:endParaRPr lang="en-US" sz="3200" dirty="0"/>
          </a:p>
        </p:txBody>
      </p:sp>
      <p:sp>
        <p:nvSpPr>
          <p:cNvPr id="8" name="TextBox 7"/>
          <p:cNvSpPr txBox="1"/>
          <p:nvPr/>
        </p:nvSpPr>
        <p:spPr>
          <a:xfrm>
            <a:off x="406385" y="267384"/>
            <a:ext cx="7315200" cy="646331"/>
          </a:xfrm>
          <a:prstGeom prst="rect">
            <a:avLst/>
          </a:prstGeom>
          <a:noFill/>
        </p:spPr>
        <p:txBody>
          <a:bodyPr wrap="square" rtlCol="0">
            <a:spAutoFit/>
          </a:bodyPr>
          <a:lstStyle/>
          <a:p>
            <a:pPr algn="ctr"/>
            <a:r>
              <a:rPr lang="en-US" sz="3600" dirty="0">
                <a:solidFill>
                  <a:schemeClr val="bg1"/>
                </a:solidFill>
              </a:rPr>
              <a:t>Environmental Impacts </a:t>
            </a:r>
            <a:r>
              <a:rPr lang="en-US" sz="2400" dirty="0" smtClean="0">
                <a:solidFill>
                  <a:schemeClr val="bg1"/>
                </a:solidFill>
              </a:rPr>
              <a:t>(3)</a:t>
            </a:r>
            <a:endParaRPr lang="en-US" sz="2400" dirty="0">
              <a:solidFill>
                <a:schemeClr val="bg1"/>
              </a:solidFill>
            </a:endParaRPr>
          </a:p>
        </p:txBody>
      </p:sp>
      <p:pic>
        <p:nvPicPr>
          <p:cNvPr id="9" name="Picture 8" descr="iStock_000013748443Large.jpg"/>
          <p:cNvPicPr>
            <a:picLocks noChangeAspect="1"/>
          </p:cNvPicPr>
          <p:nvPr/>
        </p:nvPicPr>
        <p:blipFill rotWithShape="1">
          <a:blip r:embed="rId5">
            <a:extLst>
              <a:ext uri="{28A0092B-C50C-407E-A947-70E740481C1C}">
                <a14:useLocalDpi xmlns:a14="http://schemas.microsoft.com/office/drawing/2010/main" val="0"/>
              </a:ext>
            </a:extLst>
          </a:blip>
          <a:srcRect b="17309"/>
          <a:stretch/>
        </p:blipFill>
        <p:spPr>
          <a:xfrm>
            <a:off x="391453" y="4293096"/>
            <a:ext cx="5404683" cy="2189742"/>
          </a:xfrm>
          <a:prstGeom prst="rect">
            <a:avLst/>
          </a:prstGeom>
        </p:spPr>
      </p:pic>
      <p:sp>
        <p:nvSpPr>
          <p:cNvPr id="2" name="TextBox 1"/>
          <p:cNvSpPr txBox="1"/>
          <p:nvPr/>
        </p:nvSpPr>
        <p:spPr>
          <a:xfrm>
            <a:off x="467544" y="6139630"/>
            <a:ext cx="936104" cy="276999"/>
          </a:xfrm>
          <a:prstGeom prst="rect">
            <a:avLst/>
          </a:prstGeom>
          <a:noFill/>
        </p:spPr>
        <p:txBody>
          <a:bodyPr wrap="square" rtlCol="0">
            <a:spAutoFit/>
          </a:bodyPr>
          <a:lstStyle/>
          <a:p>
            <a:r>
              <a:rPr lang="en-AU" sz="1200" dirty="0" smtClean="0">
                <a:latin typeface="Arial" pitchFamily="34" charset="0"/>
                <a:cs typeface="Arial" pitchFamily="34" charset="0"/>
              </a:rPr>
              <a:t>[UN Photo]</a:t>
            </a:r>
            <a:endParaRPr lang="en-AU" sz="1200" dirty="0">
              <a:latin typeface="Arial" pitchFamily="34" charset="0"/>
              <a:cs typeface="Arial" pitchFamily="34" charset="0"/>
            </a:endParaRPr>
          </a:p>
        </p:txBody>
      </p:sp>
    </p:spTree>
    <p:extLst>
      <p:ext uri="{BB962C8B-B14F-4D97-AF65-F5344CB8AC3E}">
        <p14:creationId xmlns:p14="http://schemas.microsoft.com/office/powerpoint/2010/main" val="283847864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Effect transition="in" filter="fade">
                                      <p:cBhvr>
                                        <p:cTn id="14" dur="1000"/>
                                        <p:tgtEl>
                                          <p:spTgt spid="7">
                                            <p:txEl>
                                              <p:pRg st="2" end="2"/>
                                            </p:txEl>
                                          </p:spTgt>
                                        </p:tgtEl>
                                      </p:cBhvr>
                                    </p:animEffect>
                                    <p:anim calcmode="lin" valueType="num">
                                      <p:cBhvr>
                                        <p:cTn id="15"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animEffect transition="in" filter="fade">
                                      <p:cBhvr>
                                        <p:cTn id="21" dur="1000"/>
                                        <p:tgtEl>
                                          <p:spTgt spid="7">
                                            <p:txEl>
                                              <p:pRg st="4" end="4"/>
                                            </p:txEl>
                                          </p:spTgt>
                                        </p:tgtEl>
                                      </p:cBhvr>
                                    </p:animEffect>
                                    <p:anim calcmode="lin" valueType="num">
                                      <p:cBhvr>
                                        <p:cTn id="22"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6" end="6"/>
                                            </p:txEl>
                                          </p:spTgt>
                                        </p:tgtEl>
                                        <p:attrNameLst>
                                          <p:attrName>style.visibility</p:attrName>
                                        </p:attrNameLst>
                                      </p:cBhvr>
                                      <p:to>
                                        <p:strVal val="visible"/>
                                      </p:to>
                                    </p:set>
                                    <p:animEffect transition="in" filter="fade">
                                      <p:cBhvr>
                                        <p:cTn id="28" dur="1000"/>
                                        <p:tgtEl>
                                          <p:spTgt spid="7">
                                            <p:txEl>
                                              <p:pRg st="6" end="6"/>
                                            </p:txEl>
                                          </p:spTgt>
                                        </p:tgtEl>
                                      </p:cBhvr>
                                    </p:animEffect>
                                    <p:anim calcmode="lin" valueType="num">
                                      <p:cBhvr>
                                        <p:cTn id="29"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3508" y="1161618"/>
            <a:ext cx="8856984" cy="646331"/>
          </a:xfrm>
          <a:prstGeom prst="rect">
            <a:avLst/>
          </a:prstGeom>
          <a:noFill/>
        </p:spPr>
        <p:txBody>
          <a:bodyPr wrap="square" rtlCol="0">
            <a:spAutoFit/>
          </a:bodyPr>
          <a:lstStyle/>
          <a:p>
            <a:endParaRPr lang="en-US" dirty="0" smtClean="0"/>
          </a:p>
          <a:p>
            <a:endParaRPr lang="en-US" dirty="0"/>
          </a:p>
        </p:txBody>
      </p:sp>
      <p:pic>
        <p:nvPicPr>
          <p:cNvPr id="6" name="Picture 5"/>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rcRect l="14489"/>
              <a:stretch>
                <a:fillRect/>
              </a:stretch>
            </p:blipFill>
          </mc:Choice>
          <mc:Fallback>
            <p:blipFill>
              <a:blip r:embed="rId4"/>
              <a:srcRect l="14489"/>
              <a:stretch>
                <a:fillRect/>
              </a:stretch>
            </p:blipFill>
          </mc:Fallback>
        </mc:AlternateContent>
        <p:spPr>
          <a:xfrm>
            <a:off x="0" y="0"/>
            <a:ext cx="9144000" cy="1181100"/>
          </a:xfrm>
          <a:prstGeom prst="rect">
            <a:avLst/>
          </a:prstGeom>
        </p:spPr>
      </p:pic>
      <p:sp>
        <p:nvSpPr>
          <p:cNvPr id="7" name="TextBox 6"/>
          <p:cNvSpPr txBox="1"/>
          <p:nvPr/>
        </p:nvSpPr>
        <p:spPr>
          <a:xfrm>
            <a:off x="-21486" y="1181100"/>
            <a:ext cx="8763000" cy="5324535"/>
          </a:xfrm>
          <a:prstGeom prst="rect">
            <a:avLst/>
          </a:prstGeom>
          <a:noFill/>
        </p:spPr>
        <p:txBody>
          <a:bodyPr wrap="square" rtlCol="0">
            <a:spAutoFit/>
          </a:bodyPr>
          <a:lstStyle/>
          <a:p>
            <a:pPr>
              <a:buFont typeface="Arial"/>
              <a:buChar char="•"/>
            </a:pPr>
            <a:r>
              <a:rPr lang="en-US" sz="2400" dirty="0" smtClean="0">
                <a:solidFill>
                  <a:schemeClr val="tx1">
                    <a:lumMod val="50000"/>
                    <a:lumOff val="50000"/>
                  </a:schemeClr>
                </a:solidFill>
              </a:rPr>
              <a:t> </a:t>
            </a:r>
            <a:r>
              <a:rPr lang="en-US" sz="2800" dirty="0" smtClean="0">
                <a:solidFill>
                  <a:schemeClr val="tx1">
                    <a:lumMod val="50000"/>
                    <a:lumOff val="50000"/>
                  </a:schemeClr>
                </a:solidFill>
                <a:latin typeface="Arial" pitchFamily="34" charset="0"/>
                <a:cs typeface="Arial" pitchFamily="34" charset="0"/>
              </a:rPr>
              <a:t>Scientists </a:t>
            </a:r>
            <a:r>
              <a:rPr lang="en-US" sz="2800" dirty="0">
                <a:solidFill>
                  <a:schemeClr val="tx1">
                    <a:lumMod val="50000"/>
                    <a:lumOff val="50000"/>
                  </a:schemeClr>
                </a:solidFill>
                <a:latin typeface="Arial" pitchFamily="34" charset="0"/>
                <a:cs typeface="Arial" pitchFamily="34" charset="0"/>
              </a:rPr>
              <a:t>agree that limiting global warming to </a:t>
            </a:r>
            <a:r>
              <a:rPr lang="en-US" sz="2800" dirty="0" smtClean="0">
                <a:solidFill>
                  <a:schemeClr val="tx1">
                    <a:lumMod val="50000"/>
                    <a:lumOff val="50000"/>
                  </a:schemeClr>
                </a:solidFill>
                <a:latin typeface="Arial" pitchFamily="34" charset="0"/>
                <a:cs typeface="Arial" pitchFamily="34" charset="0"/>
              </a:rPr>
              <a:t>2⁰C above </a:t>
            </a:r>
            <a:r>
              <a:rPr lang="en-US" sz="2800" dirty="0">
                <a:solidFill>
                  <a:schemeClr val="tx1">
                    <a:lumMod val="50000"/>
                    <a:lumOff val="50000"/>
                  </a:schemeClr>
                </a:solidFill>
                <a:latin typeface="Arial" pitchFamily="34" charset="0"/>
                <a:cs typeface="Arial" pitchFamily="34" charset="0"/>
              </a:rPr>
              <a:t>pre-industrial levels will reduce the risks</a:t>
            </a:r>
            <a:r>
              <a:rPr lang="en-US" sz="2800" dirty="0" smtClean="0">
                <a:solidFill>
                  <a:schemeClr val="tx1">
                    <a:lumMod val="50000"/>
                    <a:lumOff val="50000"/>
                  </a:schemeClr>
                </a:solidFill>
                <a:latin typeface="Arial" pitchFamily="34" charset="0"/>
                <a:cs typeface="Arial" pitchFamily="34" charset="0"/>
              </a:rPr>
              <a:t>. </a:t>
            </a:r>
          </a:p>
          <a:p>
            <a:pPr>
              <a:buFont typeface="Arial"/>
              <a:buChar char="•"/>
            </a:pPr>
            <a:endParaRPr lang="en-US" sz="800" dirty="0" smtClean="0">
              <a:solidFill>
                <a:schemeClr val="tx1">
                  <a:lumMod val="50000"/>
                  <a:lumOff val="50000"/>
                </a:schemeClr>
              </a:solidFill>
            </a:endParaRPr>
          </a:p>
          <a:p>
            <a:pPr lvl="0">
              <a:buFont typeface="Arial"/>
              <a:buChar char="•"/>
            </a:pPr>
            <a:r>
              <a:rPr lang="en-US" sz="2400" dirty="0" smtClean="0">
                <a:solidFill>
                  <a:schemeClr val="tx1">
                    <a:lumMod val="50000"/>
                    <a:lumOff val="50000"/>
                  </a:schemeClr>
                </a:solidFill>
              </a:rPr>
              <a:t> </a:t>
            </a:r>
            <a:r>
              <a:rPr lang="en-US" sz="2800" dirty="0" smtClean="0">
                <a:solidFill>
                  <a:schemeClr val="tx1">
                    <a:lumMod val="50000"/>
                    <a:lumOff val="50000"/>
                  </a:schemeClr>
                </a:solidFill>
                <a:latin typeface="Arial" pitchFamily="34" charset="0"/>
                <a:cs typeface="Arial" pitchFamily="34" charset="0"/>
              </a:rPr>
              <a:t>GHG emissions will need to be lowered to 40 to 70% of 2010 levels by 2050 and to near-zero by 2099.</a:t>
            </a:r>
          </a:p>
          <a:p>
            <a:pPr lvl="0">
              <a:buFont typeface="Arial"/>
              <a:buChar char="•"/>
            </a:pPr>
            <a:endParaRPr lang="en-US" sz="800" dirty="0" smtClean="0">
              <a:solidFill>
                <a:schemeClr val="tx1">
                  <a:lumMod val="50000"/>
                  <a:lumOff val="50000"/>
                </a:schemeClr>
              </a:solidFill>
            </a:endParaRPr>
          </a:p>
          <a:p>
            <a:pPr lvl="0">
              <a:buFont typeface="Arial"/>
              <a:buChar char="•"/>
            </a:pPr>
            <a:r>
              <a:rPr lang="en-US" sz="2400" dirty="0" smtClean="0">
                <a:solidFill>
                  <a:schemeClr val="tx1">
                    <a:lumMod val="50000"/>
                    <a:lumOff val="50000"/>
                  </a:schemeClr>
                </a:solidFill>
              </a:rPr>
              <a:t> </a:t>
            </a:r>
            <a:r>
              <a:rPr lang="en-US" sz="2800" dirty="0" smtClean="0">
                <a:solidFill>
                  <a:schemeClr val="tx1">
                    <a:lumMod val="50000"/>
                    <a:lumOff val="50000"/>
                  </a:schemeClr>
                </a:solidFill>
                <a:latin typeface="Arial" pitchFamily="34" charset="0"/>
                <a:cs typeface="Arial" pitchFamily="34" charset="0"/>
              </a:rPr>
              <a:t>This requires new technologies, changing energy production and land use. Reducing deforestation and planting trees will also reduce emissions. </a:t>
            </a:r>
          </a:p>
          <a:p>
            <a:pPr lvl="0">
              <a:buFont typeface="Arial"/>
              <a:buChar char="•"/>
            </a:pPr>
            <a:endParaRPr lang="en-US" sz="800" dirty="0" smtClean="0">
              <a:solidFill>
                <a:prstClr val="black"/>
              </a:solidFill>
            </a:endParaRPr>
          </a:p>
          <a:p>
            <a:endParaRPr lang="en-US" sz="2400" dirty="0" smtClean="0"/>
          </a:p>
          <a:p>
            <a:endParaRPr lang="en-US" sz="3200" dirty="0" smtClean="0"/>
          </a:p>
          <a:p>
            <a:endParaRPr lang="en-US" sz="3200" dirty="0" smtClean="0"/>
          </a:p>
          <a:p>
            <a:endParaRPr lang="en-US" sz="3200" dirty="0"/>
          </a:p>
        </p:txBody>
      </p:sp>
      <p:sp>
        <p:nvSpPr>
          <p:cNvPr id="8" name="TextBox 7"/>
          <p:cNvSpPr txBox="1"/>
          <p:nvPr/>
        </p:nvSpPr>
        <p:spPr>
          <a:xfrm>
            <a:off x="467544" y="175051"/>
            <a:ext cx="7315200" cy="830997"/>
          </a:xfrm>
          <a:prstGeom prst="rect">
            <a:avLst/>
          </a:prstGeom>
          <a:noFill/>
        </p:spPr>
        <p:txBody>
          <a:bodyPr wrap="square" rtlCol="0">
            <a:spAutoFit/>
          </a:bodyPr>
          <a:lstStyle/>
          <a:p>
            <a:pPr algn="ctr"/>
            <a:r>
              <a:rPr lang="en-US" sz="4800" dirty="0" smtClean="0">
                <a:solidFill>
                  <a:schemeClr val="bg1"/>
                </a:solidFill>
                <a:latin typeface="Arial" pitchFamily="34" charset="0"/>
                <a:cs typeface="Arial" pitchFamily="34" charset="0"/>
              </a:rPr>
              <a:t>Limiting Global Warming</a:t>
            </a:r>
            <a:endParaRPr lang="en-US" sz="4800" dirty="0">
              <a:solidFill>
                <a:schemeClr val="bg1"/>
              </a:solidFill>
              <a:latin typeface="Arial" pitchFamily="34" charset="0"/>
              <a:cs typeface="Arial" pitchFamily="34" charset="0"/>
            </a:endParaRPr>
          </a:p>
        </p:txBody>
      </p:sp>
      <p:pic>
        <p:nvPicPr>
          <p:cNvPr id="1026" name="Picture 2" descr="C:\Users\reesanne\Pictures\AAA\Norway\Norway album\rees camera jan15 88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653135"/>
            <a:ext cx="9144000" cy="223076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140710" y="6599347"/>
            <a:ext cx="1003290" cy="276999"/>
          </a:xfrm>
          <a:prstGeom prst="rect">
            <a:avLst/>
          </a:prstGeom>
          <a:noFill/>
        </p:spPr>
        <p:txBody>
          <a:bodyPr wrap="square" rtlCol="0">
            <a:spAutoFit/>
          </a:bodyPr>
          <a:lstStyle/>
          <a:p>
            <a:r>
              <a:rPr lang="en-AU" sz="1200" dirty="0" smtClean="0">
                <a:solidFill>
                  <a:schemeClr val="bg1"/>
                </a:solidFill>
                <a:latin typeface="Arial" pitchFamily="34" charset="0"/>
                <a:cs typeface="Arial" pitchFamily="34" charset="0"/>
              </a:rPr>
              <a:t>R D Barrett</a:t>
            </a:r>
            <a:endParaRPr lang="en-AU" sz="12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0368601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 calcmode="lin" valueType="num">
                                      <p:cBhvr additive="base">
                                        <p:cTn id="13"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 calcmode="lin" valueType="num">
                                      <p:cBhvr additive="base">
                                        <p:cTn id="19"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11560" y="404664"/>
            <a:ext cx="8227640" cy="646331"/>
          </a:xfrm>
          <a:prstGeom prst="rect">
            <a:avLst/>
          </a:prstGeom>
          <a:noFill/>
        </p:spPr>
        <p:txBody>
          <a:bodyPr wrap="square" rtlCol="0">
            <a:spAutoFit/>
          </a:bodyPr>
          <a:lstStyle/>
          <a:p>
            <a:endParaRPr lang="en-US" dirty="0" smtClean="0"/>
          </a:p>
          <a:p>
            <a:endParaRPr lang="en-US" dirty="0"/>
          </a:p>
        </p:txBody>
      </p:sp>
      <p:pic>
        <p:nvPicPr>
          <p:cNvPr id="7" name="Picture 6"/>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rcRect l="14489"/>
              <a:stretch>
                <a:fillRect/>
              </a:stretch>
            </p:blipFill>
          </mc:Choice>
          <mc:Fallback>
            <p:blipFill>
              <a:blip r:embed="rId4"/>
              <a:srcRect l="14489"/>
              <a:stretch>
                <a:fillRect/>
              </a:stretch>
            </p:blipFill>
          </mc:Fallback>
        </mc:AlternateContent>
        <p:spPr>
          <a:xfrm>
            <a:off x="0" y="0"/>
            <a:ext cx="9144000" cy="1181100"/>
          </a:xfrm>
          <a:prstGeom prst="rect">
            <a:avLst/>
          </a:prstGeom>
        </p:spPr>
      </p:pic>
      <p:sp>
        <p:nvSpPr>
          <p:cNvPr id="8" name="TextBox 7"/>
          <p:cNvSpPr txBox="1"/>
          <p:nvPr/>
        </p:nvSpPr>
        <p:spPr>
          <a:xfrm>
            <a:off x="243968" y="152389"/>
            <a:ext cx="7511752" cy="830997"/>
          </a:xfrm>
          <a:prstGeom prst="rect">
            <a:avLst/>
          </a:prstGeom>
          <a:noFill/>
        </p:spPr>
        <p:txBody>
          <a:bodyPr wrap="square" rtlCol="0">
            <a:spAutoFit/>
          </a:bodyPr>
          <a:lstStyle/>
          <a:p>
            <a:pPr algn="ctr"/>
            <a:r>
              <a:rPr lang="en-US" sz="4800" dirty="0" smtClean="0">
                <a:solidFill>
                  <a:schemeClr val="bg1"/>
                </a:solidFill>
                <a:latin typeface="Arial" pitchFamily="34" charset="0"/>
                <a:cs typeface="Arial" pitchFamily="34" charset="0"/>
              </a:rPr>
              <a:t>What is the UN doing? </a:t>
            </a:r>
            <a:r>
              <a:rPr lang="en-US" sz="2800" dirty="0" smtClean="0">
                <a:solidFill>
                  <a:schemeClr val="bg1"/>
                </a:solidFill>
                <a:latin typeface="Arial" pitchFamily="34" charset="0"/>
                <a:cs typeface="Arial" pitchFamily="34" charset="0"/>
              </a:rPr>
              <a:t>(1)</a:t>
            </a:r>
            <a:endParaRPr lang="en-US" sz="2800" dirty="0">
              <a:solidFill>
                <a:schemeClr val="bg1"/>
              </a:solidFill>
              <a:latin typeface="Arial" pitchFamily="34" charset="0"/>
              <a:cs typeface="Arial" pitchFamily="34" charset="0"/>
            </a:endParaRPr>
          </a:p>
        </p:txBody>
      </p:sp>
      <p:sp>
        <p:nvSpPr>
          <p:cNvPr id="10" name="TextBox 9"/>
          <p:cNvSpPr txBox="1"/>
          <p:nvPr/>
        </p:nvSpPr>
        <p:spPr>
          <a:xfrm>
            <a:off x="228600" y="1181100"/>
            <a:ext cx="8610600" cy="369332"/>
          </a:xfrm>
          <a:prstGeom prst="rect">
            <a:avLst/>
          </a:prstGeom>
          <a:noFill/>
        </p:spPr>
        <p:txBody>
          <a:bodyPr wrap="square" rtlCol="0">
            <a:spAutoFit/>
          </a:bodyPr>
          <a:lstStyle/>
          <a:p>
            <a:endParaRPr lang="en-US" dirty="0"/>
          </a:p>
        </p:txBody>
      </p:sp>
      <p:sp>
        <p:nvSpPr>
          <p:cNvPr id="9" name="TextBox 8"/>
          <p:cNvSpPr txBox="1"/>
          <p:nvPr/>
        </p:nvSpPr>
        <p:spPr>
          <a:xfrm>
            <a:off x="13699" y="1181100"/>
            <a:ext cx="9144000" cy="3785652"/>
          </a:xfrm>
          <a:prstGeom prst="rect">
            <a:avLst/>
          </a:prstGeom>
          <a:noFill/>
        </p:spPr>
        <p:txBody>
          <a:bodyPr wrap="square" rtlCol="0">
            <a:spAutoFit/>
          </a:bodyPr>
          <a:lstStyle/>
          <a:p>
            <a:pPr>
              <a:buFont typeface="Arial"/>
              <a:buChar char="•"/>
            </a:pPr>
            <a:r>
              <a:rPr lang="en-US" sz="2400" dirty="0" smtClean="0">
                <a:solidFill>
                  <a:schemeClr val="tx1">
                    <a:lumMod val="50000"/>
                    <a:lumOff val="50000"/>
                  </a:schemeClr>
                </a:solidFill>
              </a:rPr>
              <a:t> </a:t>
            </a:r>
            <a:r>
              <a:rPr lang="en-US" sz="2800" dirty="0" smtClean="0">
                <a:solidFill>
                  <a:schemeClr val="tx1">
                    <a:lumMod val="50000"/>
                    <a:lumOff val="50000"/>
                  </a:schemeClr>
                </a:solidFill>
                <a:latin typeface="Arial" pitchFamily="34" charset="0"/>
                <a:cs typeface="Arial" pitchFamily="34" charset="0"/>
              </a:rPr>
              <a:t>The United Nations has been working to achieve international agreement on climate change since 1979.</a:t>
            </a:r>
          </a:p>
          <a:p>
            <a:pPr>
              <a:buFont typeface="Arial"/>
              <a:buChar char="•"/>
            </a:pPr>
            <a:endParaRPr lang="en-US" sz="800" dirty="0" smtClean="0">
              <a:solidFill>
                <a:schemeClr val="tx1">
                  <a:lumMod val="50000"/>
                  <a:lumOff val="50000"/>
                </a:schemeClr>
              </a:solidFill>
            </a:endParaRPr>
          </a:p>
          <a:p>
            <a:pPr>
              <a:buFont typeface="Arial"/>
              <a:buChar char="•"/>
            </a:pPr>
            <a:r>
              <a:rPr lang="en-US" sz="2400" dirty="0" smtClean="0">
                <a:solidFill>
                  <a:schemeClr val="tx1">
                    <a:lumMod val="50000"/>
                    <a:lumOff val="50000"/>
                  </a:schemeClr>
                </a:solidFill>
              </a:rPr>
              <a:t> </a:t>
            </a:r>
            <a:r>
              <a:rPr lang="en-US" sz="2800" dirty="0" smtClean="0">
                <a:solidFill>
                  <a:schemeClr val="tx1">
                    <a:lumMod val="50000"/>
                    <a:lumOff val="50000"/>
                  </a:schemeClr>
                </a:solidFill>
                <a:latin typeface="Arial" pitchFamily="34" charset="0"/>
                <a:cs typeface="Arial" pitchFamily="34" charset="0"/>
              </a:rPr>
              <a:t>It led negotiation of the Kyoto Protocol </a:t>
            </a:r>
            <a:r>
              <a:rPr lang="en-US" sz="2800" dirty="0">
                <a:solidFill>
                  <a:schemeClr val="tx1">
                    <a:lumMod val="50000"/>
                    <a:lumOff val="50000"/>
                  </a:schemeClr>
                </a:solidFill>
                <a:latin typeface="Arial" pitchFamily="34" charset="0"/>
                <a:cs typeface="Arial" pitchFamily="34" charset="0"/>
              </a:rPr>
              <a:t>(</a:t>
            </a:r>
            <a:r>
              <a:rPr lang="en-US" sz="2800" dirty="0" smtClean="0">
                <a:solidFill>
                  <a:schemeClr val="tx1">
                    <a:lumMod val="50000"/>
                    <a:lumOff val="50000"/>
                  </a:schemeClr>
                </a:solidFill>
                <a:latin typeface="Arial" pitchFamily="34" charset="0"/>
                <a:cs typeface="Arial" pitchFamily="34" charset="0"/>
              </a:rPr>
              <a:t>1997) which set legally binding </a:t>
            </a:r>
            <a:r>
              <a:rPr lang="en-US" sz="2800" dirty="0">
                <a:solidFill>
                  <a:schemeClr val="tx1">
                    <a:lumMod val="50000"/>
                    <a:lumOff val="50000"/>
                  </a:schemeClr>
                </a:solidFill>
                <a:latin typeface="Arial" pitchFamily="34" charset="0"/>
                <a:cs typeface="Arial" pitchFamily="34" charset="0"/>
              </a:rPr>
              <a:t>targets </a:t>
            </a:r>
            <a:r>
              <a:rPr lang="en-US" sz="2800" dirty="0" smtClean="0">
                <a:solidFill>
                  <a:schemeClr val="tx1">
                    <a:lumMod val="50000"/>
                    <a:lumOff val="50000"/>
                  </a:schemeClr>
                </a:solidFill>
                <a:latin typeface="Arial" pitchFamily="34" charset="0"/>
                <a:cs typeface="Arial" pitchFamily="34" charset="0"/>
              </a:rPr>
              <a:t>and ‘market-based mechanisms’ for industrialised countries to reduce emissions of GHG. </a:t>
            </a:r>
          </a:p>
          <a:p>
            <a:pPr>
              <a:buFont typeface="Arial"/>
              <a:buChar char="•"/>
            </a:pPr>
            <a:endParaRPr lang="en-US" sz="800" dirty="0" smtClean="0">
              <a:solidFill>
                <a:schemeClr val="tx1">
                  <a:lumMod val="50000"/>
                  <a:lumOff val="50000"/>
                </a:schemeClr>
              </a:solidFill>
            </a:endParaRPr>
          </a:p>
          <a:p>
            <a:pPr>
              <a:buFont typeface="Arial"/>
              <a:buChar char="•"/>
            </a:pPr>
            <a:r>
              <a:rPr lang="en-US" sz="2400" dirty="0" smtClean="0">
                <a:solidFill>
                  <a:schemeClr val="tx1">
                    <a:lumMod val="50000"/>
                    <a:lumOff val="50000"/>
                  </a:schemeClr>
                </a:solidFill>
              </a:rPr>
              <a:t> </a:t>
            </a:r>
            <a:r>
              <a:rPr lang="en-US" sz="2800" dirty="0" smtClean="0">
                <a:solidFill>
                  <a:schemeClr val="tx1">
                    <a:lumMod val="50000"/>
                    <a:lumOff val="50000"/>
                  </a:schemeClr>
                </a:solidFill>
                <a:latin typeface="Arial" pitchFamily="34" charset="0"/>
                <a:cs typeface="Arial" pitchFamily="34" charset="0"/>
              </a:rPr>
              <a:t>The</a:t>
            </a:r>
            <a:r>
              <a:rPr lang="en-US" sz="2400" dirty="0" smtClean="0">
                <a:solidFill>
                  <a:schemeClr val="tx1">
                    <a:lumMod val="50000"/>
                    <a:lumOff val="50000"/>
                  </a:schemeClr>
                </a:solidFill>
              </a:rPr>
              <a:t> </a:t>
            </a:r>
            <a:r>
              <a:rPr lang="en-US" sz="2800" dirty="0" smtClean="0">
                <a:solidFill>
                  <a:schemeClr val="tx1">
                    <a:lumMod val="50000"/>
                    <a:lumOff val="50000"/>
                  </a:schemeClr>
                </a:solidFill>
                <a:latin typeface="Arial" pitchFamily="34" charset="0"/>
                <a:cs typeface="Arial" pitchFamily="34" charset="0"/>
              </a:rPr>
              <a:t>UN Climate Conference (Paris, December 2015) </a:t>
            </a:r>
            <a:r>
              <a:rPr lang="en-US" sz="2800" dirty="0" smtClean="0">
                <a:solidFill>
                  <a:schemeClr val="tx1">
                    <a:lumMod val="50000"/>
                    <a:lumOff val="50000"/>
                  </a:schemeClr>
                </a:solidFill>
                <a:latin typeface="Arial" pitchFamily="34" charset="0"/>
                <a:cs typeface="Arial" pitchFamily="34" charset="0"/>
              </a:rPr>
              <a:t>achieved </a:t>
            </a:r>
            <a:r>
              <a:rPr lang="en-US" sz="2800" dirty="0" smtClean="0">
                <a:solidFill>
                  <a:schemeClr val="tx1">
                    <a:lumMod val="50000"/>
                    <a:lumOff val="50000"/>
                  </a:schemeClr>
                </a:solidFill>
                <a:latin typeface="Arial" pitchFamily="34" charset="0"/>
                <a:cs typeface="Arial" pitchFamily="34" charset="0"/>
              </a:rPr>
              <a:t>a universal climate agreement </a:t>
            </a:r>
            <a:r>
              <a:rPr lang="en-US" sz="2800" dirty="0" smtClean="0">
                <a:solidFill>
                  <a:schemeClr val="tx1">
                    <a:lumMod val="50000"/>
                    <a:lumOff val="50000"/>
                  </a:schemeClr>
                </a:solidFill>
                <a:latin typeface="Arial" pitchFamily="34" charset="0"/>
                <a:cs typeface="Arial" pitchFamily="34" charset="0"/>
              </a:rPr>
              <a:t>mobilising </a:t>
            </a:r>
            <a:r>
              <a:rPr lang="en-US" sz="2800" dirty="0" smtClean="0">
                <a:solidFill>
                  <a:schemeClr val="tx1">
                    <a:lumMod val="50000"/>
                    <a:lumOff val="50000"/>
                  </a:schemeClr>
                </a:solidFill>
                <a:latin typeface="Arial" pitchFamily="34" charset="0"/>
                <a:cs typeface="Arial" pitchFamily="34" charset="0"/>
              </a:rPr>
              <a:t>global action. </a:t>
            </a:r>
            <a:endParaRPr lang="en-US" sz="2800" dirty="0">
              <a:solidFill>
                <a:schemeClr val="tx1">
                  <a:lumMod val="50000"/>
                  <a:lumOff val="50000"/>
                </a:schemeClr>
              </a:solidFill>
              <a:latin typeface="Arial" pitchFamily="34" charset="0"/>
              <a:cs typeface="Arial" pitchFamily="34" charset="0"/>
            </a:endParaRPr>
          </a:p>
        </p:txBody>
      </p:sp>
      <p:sp>
        <p:nvSpPr>
          <p:cNvPr id="2" name="TextBox 1"/>
          <p:cNvSpPr txBox="1"/>
          <p:nvPr/>
        </p:nvSpPr>
        <p:spPr>
          <a:xfrm>
            <a:off x="8165017" y="6477976"/>
            <a:ext cx="936104" cy="276999"/>
          </a:xfrm>
          <a:prstGeom prst="rect">
            <a:avLst/>
          </a:prstGeom>
          <a:noFill/>
        </p:spPr>
        <p:txBody>
          <a:bodyPr wrap="square" rtlCol="0">
            <a:spAutoFit/>
          </a:bodyPr>
          <a:lstStyle/>
          <a:p>
            <a:r>
              <a:rPr lang="en-AU" sz="1200" dirty="0" smtClean="0">
                <a:latin typeface="Arial" pitchFamily="34" charset="0"/>
                <a:cs typeface="Arial" pitchFamily="34" charset="0"/>
              </a:rPr>
              <a:t>[UN Photo]</a:t>
            </a:r>
            <a:endParaRPr lang="en-AU" sz="1200" dirty="0">
              <a:latin typeface="Arial" pitchFamily="34" charset="0"/>
              <a:cs typeface="Arial" pitchFamily="34" charset="0"/>
            </a:endParaRPr>
          </a:p>
        </p:txBody>
      </p:sp>
      <p:pic>
        <p:nvPicPr>
          <p:cNvPr id="11" name="Picture 2" descr="Photo: Ban Ki-moon addresses the Opening Ceremony of the High-Level Event for the Signature of the Paris Agreeme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9832" y="4554405"/>
            <a:ext cx="5105185" cy="22005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fade">
                                      <p:cBhvr>
                                        <p:cTn id="21" dur="1000"/>
                                        <p:tgtEl>
                                          <p:spTgt spid="9">
                                            <p:txEl>
                                              <p:pRg st="4" end="4"/>
                                            </p:txEl>
                                          </p:spTgt>
                                        </p:tgtEl>
                                      </p:cBhvr>
                                    </p:animEffect>
                                    <p:anim calcmode="lin" valueType="num">
                                      <p:cBhvr>
                                        <p:cTn id="22"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11560" y="387266"/>
            <a:ext cx="8227640" cy="646331"/>
          </a:xfrm>
          <a:prstGeom prst="rect">
            <a:avLst/>
          </a:prstGeom>
          <a:noFill/>
        </p:spPr>
        <p:txBody>
          <a:bodyPr wrap="square" rtlCol="0">
            <a:spAutoFit/>
          </a:bodyPr>
          <a:lstStyle/>
          <a:p>
            <a:endParaRPr lang="en-US" dirty="0" smtClean="0"/>
          </a:p>
          <a:p>
            <a:endParaRPr lang="en-US" dirty="0"/>
          </a:p>
        </p:txBody>
      </p:sp>
      <p:pic>
        <p:nvPicPr>
          <p:cNvPr id="8" name="Picture 7"/>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rcRect l="14489"/>
              <a:stretch>
                <a:fillRect/>
              </a:stretch>
            </p:blipFill>
          </mc:Choice>
          <mc:Fallback>
            <p:blipFill>
              <a:blip r:embed="rId4"/>
              <a:srcRect l="14489"/>
              <a:stretch>
                <a:fillRect/>
              </a:stretch>
            </p:blipFill>
          </mc:Fallback>
        </mc:AlternateContent>
        <p:spPr>
          <a:xfrm>
            <a:off x="0" y="-34765"/>
            <a:ext cx="9144000" cy="1181100"/>
          </a:xfrm>
          <a:prstGeom prst="rect">
            <a:avLst/>
          </a:prstGeom>
        </p:spPr>
      </p:pic>
      <p:sp>
        <p:nvSpPr>
          <p:cNvPr id="5" name="Rectangle 4"/>
          <p:cNvSpPr/>
          <p:nvPr/>
        </p:nvSpPr>
        <p:spPr>
          <a:xfrm>
            <a:off x="188171" y="140286"/>
            <a:ext cx="7488832" cy="830997"/>
          </a:xfrm>
          <a:prstGeom prst="rect">
            <a:avLst/>
          </a:prstGeom>
        </p:spPr>
        <p:txBody>
          <a:bodyPr wrap="square">
            <a:spAutoFit/>
          </a:bodyPr>
          <a:lstStyle/>
          <a:p>
            <a:pPr algn="ctr"/>
            <a:r>
              <a:rPr lang="en-US" sz="4800" dirty="0">
                <a:solidFill>
                  <a:schemeClr val="bg1"/>
                </a:solidFill>
                <a:latin typeface="Arial" pitchFamily="34" charset="0"/>
                <a:cs typeface="Arial" pitchFamily="34" charset="0"/>
              </a:rPr>
              <a:t>What is the UN doing? </a:t>
            </a:r>
            <a:r>
              <a:rPr lang="en-US" sz="2800" dirty="0" smtClean="0">
                <a:solidFill>
                  <a:schemeClr val="bg1"/>
                </a:solidFill>
                <a:latin typeface="Arial" pitchFamily="34" charset="0"/>
                <a:cs typeface="Arial" pitchFamily="34" charset="0"/>
              </a:rPr>
              <a:t>(2)</a:t>
            </a:r>
            <a:endParaRPr lang="en-US" sz="2800" dirty="0">
              <a:solidFill>
                <a:schemeClr val="bg1"/>
              </a:solidFill>
              <a:latin typeface="Arial" pitchFamily="34" charset="0"/>
              <a:cs typeface="Arial" pitchFamily="34" charset="0"/>
            </a:endParaRPr>
          </a:p>
        </p:txBody>
      </p:sp>
      <p:sp>
        <p:nvSpPr>
          <p:cNvPr id="9" name="TextBox 8"/>
          <p:cNvSpPr txBox="1"/>
          <p:nvPr/>
        </p:nvSpPr>
        <p:spPr>
          <a:xfrm>
            <a:off x="107504" y="1146335"/>
            <a:ext cx="9036496" cy="4493538"/>
          </a:xfrm>
          <a:prstGeom prst="rect">
            <a:avLst/>
          </a:prstGeom>
          <a:noFill/>
        </p:spPr>
        <p:txBody>
          <a:bodyPr wrap="square" rtlCol="0">
            <a:spAutoFit/>
          </a:bodyPr>
          <a:lstStyle/>
          <a:p>
            <a:r>
              <a:rPr lang="en-US" sz="2800" dirty="0" smtClean="0">
                <a:solidFill>
                  <a:schemeClr val="tx1">
                    <a:lumMod val="50000"/>
                    <a:lumOff val="50000"/>
                  </a:schemeClr>
                </a:solidFill>
                <a:latin typeface="Arial" pitchFamily="34" charset="0"/>
                <a:cs typeface="Arial" pitchFamily="34" charset="0"/>
              </a:rPr>
              <a:t>The UN System supports ambitious action on climate change through a range of programs. For example:</a:t>
            </a:r>
          </a:p>
          <a:p>
            <a:endParaRPr lang="en-US" sz="800" dirty="0" smtClean="0">
              <a:solidFill>
                <a:schemeClr val="tx1">
                  <a:lumMod val="50000"/>
                  <a:lumOff val="50000"/>
                </a:schemeClr>
              </a:solidFill>
            </a:endParaRPr>
          </a:p>
          <a:p>
            <a:pPr marL="342900" indent="-342900">
              <a:buFont typeface="Arial" pitchFamily="34" charset="0"/>
              <a:buChar char="•"/>
            </a:pPr>
            <a:r>
              <a:rPr lang="en-US" sz="2800" dirty="0" smtClean="0">
                <a:solidFill>
                  <a:schemeClr val="tx1">
                    <a:lumMod val="50000"/>
                    <a:lumOff val="50000"/>
                  </a:schemeClr>
                </a:solidFill>
                <a:latin typeface="Arial" pitchFamily="34" charset="0"/>
                <a:cs typeface="Arial" pitchFamily="34" charset="0"/>
              </a:rPr>
              <a:t>2014 UN Year for Small Island Developing States – raising awareness of nations vulnerable to climate change (rising sea levels, extreme weather events).</a:t>
            </a:r>
          </a:p>
          <a:p>
            <a:pPr marL="342900" indent="-342900">
              <a:buFont typeface="Arial" pitchFamily="34" charset="0"/>
              <a:buChar char="•"/>
            </a:pPr>
            <a:r>
              <a:rPr lang="en-US" sz="2800" dirty="0" smtClean="0">
                <a:solidFill>
                  <a:schemeClr val="tx1">
                    <a:lumMod val="50000"/>
                    <a:lumOff val="50000"/>
                  </a:schemeClr>
                </a:solidFill>
                <a:latin typeface="Arial" pitchFamily="34" charset="0"/>
                <a:cs typeface="Arial" pitchFamily="34" charset="0"/>
              </a:rPr>
              <a:t>Environmental direct action such as planting mangroves to provide habitat for fauna and a buffer for rising sea levels.</a:t>
            </a:r>
          </a:p>
          <a:p>
            <a:r>
              <a:rPr lang="en-US" dirty="0" smtClean="0"/>
              <a:t> </a:t>
            </a:r>
          </a:p>
          <a:p>
            <a:pPr>
              <a:buFont typeface="Arial"/>
              <a:buChar char="•"/>
            </a:pPr>
            <a:endParaRPr lang="en-AU" dirty="0" smtClean="0"/>
          </a:p>
          <a:p>
            <a:pPr>
              <a:buFont typeface="Arial"/>
              <a:buChar char="•"/>
            </a:pPr>
            <a:endParaRPr lang="en-US" dirty="0"/>
          </a:p>
        </p:txBody>
      </p:sp>
      <p:pic>
        <p:nvPicPr>
          <p:cNvPr id="7" name="Picture 6" descr="banki.jpg"/>
          <p:cNvPicPr>
            <a:picLocks noChangeAspect="1"/>
          </p:cNvPicPr>
          <p:nvPr/>
        </p:nvPicPr>
        <p:blipFill>
          <a:blip r:embed="rId5"/>
          <a:stretch>
            <a:fillRect/>
          </a:stretch>
        </p:blipFill>
        <p:spPr>
          <a:xfrm>
            <a:off x="4283968" y="4384904"/>
            <a:ext cx="4860032" cy="2473095"/>
          </a:xfrm>
          <a:prstGeom prst="rect">
            <a:avLst/>
          </a:prstGeom>
        </p:spPr>
      </p:pic>
      <p:sp>
        <p:nvSpPr>
          <p:cNvPr id="2" name="TextBox 1"/>
          <p:cNvSpPr txBox="1"/>
          <p:nvPr/>
        </p:nvSpPr>
        <p:spPr>
          <a:xfrm>
            <a:off x="5004048" y="6581000"/>
            <a:ext cx="1008112" cy="276999"/>
          </a:xfrm>
          <a:prstGeom prst="rect">
            <a:avLst/>
          </a:prstGeom>
          <a:noFill/>
        </p:spPr>
        <p:txBody>
          <a:bodyPr wrap="square" rtlCol="0">
            <a:spAutoFit/>
          </a:bodyPr>
          <a:lstStyle/>
          <a:p>
            <a:r>
              <a:rPr lang="en-AU" sz="1200" dirty="0" smtClean="0">
                <a:latin typeface="Arial" pitchFamily="34" charset="0"/>
                <a:cs typeface="Arial" pitchFamily="34" charset="0"/>
              </a:rPr>
              <a:t>[UN Photo]</a:t>
            </a:r>
            <a:endParaRPr lang="en-AU" sz="1200" dirty="0">
              <a:latin typeface="Arial" pitchFamily="34" charset="0"/>
              <a:cs typeface="Arial" pitchFamily="34" charset="0"/>
            </a:endParaRPr>
          </a:p>
        </p:txBody>
      </p:sp>
    </p:spTree>
    <p:extLst>
      <p:ext uri="{BB962C8B-B14F-4D97-AF65-F5344CB8AC3E}">
        <p14:creationId xmlns:p14="http://schemas.microsoft.com/office/powerpoint/2010/main" val="3225318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3" end="3"/>
                                            </p:txEl>
                                          </p:spTgt>
                                        </p:tgtEl>
                                        <p:attrNameLst>
                                          <p:attrName>style.visibility</p:attrName>
                                        </p:attrNameLst>
                                      </p:cBhvr>
                                      <p:to>
                                        <p:strVal val="visible"/>
                                      </p:to>
                                    </p:set>
                                    <p:animEffect transition="in" filter="fade">
                                      <p:cBhvr>
                                        <p:cTn id="21" dur="1000"/>
                                        <p:tgtEl>
                                          <p:spTgt spid="9">
                                            <p:txEl>
                                              <p:pRg st="3" end="3"/>
                                            </p:txEl>
                                          </p:spTgt>
                                        </p:tgtEl>
                                      </p:cBhvr>
                                    </p:animEffect>
                                    <p:anim calcmode="lin" valueType="num">
                                      <p:cBhvr>
                                        <p:cTn id="22"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11560" y="387266"/>
            <a:ext cx="8227640" cy="646331"/>
          </a:xfrm>
          <a:prstGeom prst="rect">
            <a:avLst/>
          </a:prstGeom>
          <a:noFill/>
        </p:spPr>
        <p:txBody>
          <a:bodyPr wrap="square" rtlCol="0">
            <a:spAutoFit/>
          </a:bodyPr>
          <a:lstStyle/>
          <a:p>
            <a:endParaRPr lang="en-US" dirty="0" smtClean="0"/>
          </a:p>
          <a:p>
            <a:endParaRPr lang="en-US" dirty="0"/>
          </a:p>
        </p:txBody>
      </p:sp>
      <p:pic>
        <p:nvPicPr>
          <p:cNvPr id="8" name="Picture 7"/>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rcRect l="14489"/>
              <a:stretch>
                <a:fillRect/>
              </a:stretch>
            </p:blipFill>
          </mc:Choice>
          <mc:Fallback>
            <p:blipFill>
              <a:blip r:embed="rId4"/>
              <a:srcRect l="14489"/>
              <a:stretch>
                <a:fillRect/>
              </a:stretch>
            </p:blipFill>
          </mc:Fallback>
        </mc:AlternateContent>
        <p:spPr>
          <a:xfrm>
            <a:off x="0" y="0"/>
            <a:ext cx="9144000" cy="1181100"/>
          </a:xfrm>
          <a:prstGeom prst="rect">
            <a:avLst/>
          </a:prstGeom>
        </p:spPr>
      </p:pic>
      <p:sp>
        <p:nvSpPr>
          <p:cNvPr id="5" name="Rectangle 4"/>
          <p:cNvSpPr/>
          <p:nvPr/>
        </p:nvSpPr>
        <p:spPr>
          <a:xfrm>
            <a:off x="5258" y="294932"/>
            <a:ext cx="7812360" cy="830997"/>
          </a:xfrm>
          <a:prstGeom prst="rect">
            <a:avLst/>
          </a:prstGeom>
        </p:spPr>
        <p:txBody>
          <a:bodyPr wrap="square">
            <a:spAutoFit/>
          </a:bodyPr>
          <a:lstStyle/>
          <a:p>
            <a:pPr algn="ctr"/>
            <a:r>
              <a:rPr lang="en-US" sz="4800" dirty="0" smtClean="0">
                <a:solidFill>
                  <a:schemeClr val="bg1"/>
                </a:solidFill>
                <a:latin typeface="Arial" pitchFamily="34" charset="0"/>
                <a:cs typeface="Arial" pitchFamily="34" charset="0"/>
              </a:rPr>
              <a:t>What is the UN doing? </a:t>
            </a:r>
            <a:r>
              <a:rPr lang="en-US" sz="2800" dirty="0" smtClean="0">
                <a:solidFill>
                  <a:schemeClr val="bg1"/>
                </a:solidFill>
                <a:latin typeface="Arial" pitchFamily="34" charset="0"/>
                <a:cs typeface="Arial" pitchFamily="34" charset="0"/>
              </a:rPr>
              <a:t>(3)</a:t>
            </a:r>
            <a:endParaRPr lang="en-US" sz="2800" dirty="0">
              <a:solidFill>
                <a:schemeClr val="bg1"/>
              </a:solidFill>
              <a:latin typeface="Arial" pitchFamily="34" charset="0"/>
              <a:cs typeface="Arial" pitchFamily="34" charset="0"/>
            </a:endParaRPr>
          </a:p>
        </p:txBody>
      </p:sp>
      <p:sp>
        <p:nvSpPr>
          <p:cNvPr id="9" name="TextBox 8"/>
          <p:cNvSpPr txBox="1"/>
          <p:nvPr/>
        </p:nvSpPr>
        <p:spPr>
          <a:xfrm>
            <a:off x="251519" y="1181937"/>
            <a:ext cx="8892481" cy="2677656"/>
          </a:xfrm>
          <a:prstGeom prst="rect">
            <a:avLst/>
          </a:prstGeom>
          <a:noFill/>
        </p:spPr>
        <p:txBody>
          <a:bodyPr wrap="square" rtlCol="0">
            <a:spAutoFit/>
          </a:bodyPr>
          <a:lstStyle/>
          <a:p>
            <a:r>
              <a:rPr lang="en-US" sz="2800" dirty="0" smtClean="0">
                <a:solidFill>
                  <a:schemeClr val="tx1">
                    <a:lumMod val="50000"/>
                    <a:lumOff val="50000"/>
                  </a:schemeClr>
                </a:solidFill>
                <a:latin typeface="Arial" pitchFamily="34" charset="0"/>
                <a:cs typeface="Arial" pitchFamily="34" charset="0"/>
              </a:rPr>
              <a:t>The UN showcases ambitious projects. For example:</a:t>
            </a:r>
          </a:p>
          <a:p>
            <a:pPr marL="285750" indent="-285750">
              <a:buFont typeface="Arial" pitchFamily="34" charset="0"/>
              <a:buChar char="•"/>
            </a:pPr>
            <a:r>
              <a:rPr lang="en-AU" sz="2800" dirty="0">
                <a:solidFill>
                  <a:schemeClr val="tx1">
                    <a:lumMod val="50000"/>
                    <a:lumOff val="50000"/>
                  </a:schemeClr>
                </a:solidFill>
                <a:latin typeface="Arial" pitchFamily="34" charset="0"/>
                <a:cs typeface="Arial" pitchFamily="34" charset="0"/>
              </a:rPr>
              <a:t>Livestock Waste Management in East Asia </a:t>
            </a:r>
            <a:r>
              <a:rPr lang="en-AU" sz="2800" dirty="0" smtClean="0">
                <a:solidFill>
                  <a:schemeClr val="tx1">
                    <a:lumMod val="50000"/>
                    <a:lumOff val="50000"/>
                  </a:schemeClr>
                </a:solidFill>
                <a:latin typeface="Arial" pitchFamily="34" charset="0"/>
                <a:cs typeface="Arial" pitchFamily="34" charset="0"/>
              </a:rPr>
              <a:t>Project</a:t>
            </a:r>
          </a:p>
          <a:p>
            <a:pPr marL="285750" indent="-285750">
              <a:buFont typeface="Arial" pitchFamily="34" charset="0"/>
              <a:buChar char="•"/>
            </a:pPr>
            <a:r>
              <a:rPr lang="en-AU" sz="2800" dirty="0" smtClean="0">
                <a:solidFill>
                  <a:schemeClr val="tx1">
                    <a:lumMod val="50000"/>
                    <a:lumOff val="50000"/>
                  </a:schemeClr>
                </a:solidFill>
                <a:latin typeface="Arial" pitchFamily="34" charset="0"/>
                <a:cs typeface="Arial" pitchFamily="34" charset="0"/>
              </a:rPr>
              <a:t>Sustainable </a:t>
            </a:r>
            <a:r>
              <a:rPr lang="en-AU" sz="2800" dirty="0">
                <a:solidFill>
                  <a:schemeClr val="tx1">
                    <a:lumMod val="50000"/>
                    <a:lumOff val="50000"/>
                  </a:schemeClr>
                </a:solidFill>
                <a:latin typeface="Arial" pitchFamily="34" charset="0"/>
                <a:cs typeface="Arial" pitchFamily="34" charset="0"/>
              </a:rPr>
              <a:t>fisheries and aquaculture </a:t>
            </a:r>
            <a:r>
              <a:rPr lang="en-AU" sz="2800" dirty="0" smtClean="0">
                <a:solidFill>
                  <a:schemeClr val="tx1">
                    <a:lumMod val="50000"/>
                    <a:lumOff val="50000"/>
                  </a:schemeClr>
                </a:solidFill>
                <a:latin typeface="Arial" pitchFamily="34" charset="0"/>
                <a:cs typeface="Arial" pitchFamily="34" charset="0"/>
              </a:rPr>
              <a:t>in Nicaragua</a:t>
            </a:r>
          </a:p>
          <a:p>
            <a:pPr marL="285750" indent="-285750">
              <a:buFont typeface="Arial" pitchFamily="34" charset="0"/>
              <a:buChar char="•"/>
            </a:pPr>
            <a:r>
              <a:rPr lang="en-AU" sz="2800" dirty="0" smtClean="0">
                <a:solidFill>
                  <a:schemeClr val="tx1">
                    <a:lumMod val="50000"/>
                    <a:lumOff val="50000"/>
                  </a:schemeClr>
                </a:solidFill>
                <a:latin typeface="Arial" pitchFamily="34" charset="0"/>
                <a:cs typeface="Arial" pitchFamily="34" charset="0"/>
              </a:rPr>
              <a:t>Climate-smart agriculture project in Zambia</a:t>
            </a:r>
          </a:p>
          <a:p>
            <a:pPr marL="285750" indent="-285750">
              <a:buFont typeface="Arial" pitchFamily="34" charset="0"/>
              <a:buChar char="•"/>
            </a:pPr>
            <a:r>
              <a:rPr lang="en-AU" sz="2800" dirty="0" smtClean="0">
                <a:solidFill>
                  <a:schemeClr val="tx1">
                    <a:lumMod val="50000"/>
                    <a:lumOff val="50000"/>
                  </a:schemeClr>
                </a:solidFill>
                <a:latin typeface="Arial" pitchFamily="34" charset="0"/>
                <a:cs typeface="Arial" pitchFamily="34" charset="0"/>
              </a:rPr>
              <a:t>1 Million Women Initiative in Australia</a:t>
            </a:r>
          </a:p>
          <a:p>
            <a:pPr marL="285750" indent="-285750">
              <a:buFont typeface="Arial" pitchFamily="34" charset="0"/>
              <a:buChar char="•"/>
            </a:pPr>
            <a:r>
              <a:rPr lang="en-AU" sz="2800" dirty="0" smtClean="0">
                <a:solidFill>
                  <a:schemeClr val="tx1">
                    <a:lumMod val="50000"/>
                    <a:lumOff val="50000"/>
                  </a:schemeClr>
                </a:solidFill>
                <a:latin typeface="Arial" pitchFamily="34" charset="0"/>
                <a:cs typeface="Arial" pitchFamily="34" charset="0"/>
              </a:rPr>
              <a:t>Bamboo Bicycles Project in Ghana</a:t>
            </a:r>
            <a:endParaRPr lang="en-US" dirty="0"/>
          </a:p>
        </p:txBody>
      </p:sp>
      <p:pic>
        <p:nvPicPr>
          <p:cNvPr id="1026" name="Picture 2" descr="Nicaragu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024210"/>
            <a:ext cx="4283968" cy="285114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12780912" y="-6768539"/>
            <a:ext cx="144016" cy="1431161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sz="1000" b="0" i="0" u="none" strike="noStrike" cap="none" normalizeH="0" baseline="0" dirty="0" smtClean="0">
                <a:ln>
                  <a:noFill/>
                </a:ln>
                <a:solidFill>
                  <a:srgbClr val="424242"/>
                </a:solidFill>
                <a:effectLst/>
                <a:latin typeface="PT Sans"/>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424242"/>
                </a:solidFill>
                <a:effectLst/>
                <a:latin typeface="PT Sans"/>
                <a:cs typeface="Arial" pitchFamily="34" charset="0"/>
              </a:rPr>
              <a:t> </a:t>
            </a:r>
          </a:p>
          <a:p>
            <a:pPr marL="0" marR="0" lvl="0" indent="0" algn="l" defTabSz="914400" rtl="0" eaLnBrk="0" fontAlgn="base" latinLnBrk="0" hangingPunct="0">
              <a:lnSpc>
                <a:spcPct val="100000"/>
              </a:lnSpc>
              <a:spcBef>
                <a:spcPct val="0"/>
              </a:spcBef>
              <a:spcAft>
                <a:spcPct val="0"/>
              </a:spcAft>
              <a:buClrTx/>
              <a:buSzTx/>
              <a:tabLst/>
            </a:pPr>
            <a:r>
              <a:rPr kumimoji="0" lang="en-US" sz="1000" b="0" i="0" u="none" strike="noStrike" cap="none" normalizeH="0" baseline="0" dirty="0" smtClean="0">
                <a:ln>
                  <a:noFill/>
                </a:ln>
                <a:solidFill>
                  <a:srgbClr val="424242"/>
                </a:solidFill>
                <a:effectLst/>
                <a:latin typeface="PT Sans"/>
                <a:cs typeface="Arial" pitchFamily="34" charset="0"/>
              </a:rPr>
              <a:t/>
            </a:r>
            <a:br>
              <a:rPr kumimoji="0" lang="en-US" sz="1000" b="0" i="0" u="none" strike="noStrike" cap="none" normalizeH="0" baseline="0" dirty="0" smtClean="0">
                <a:ln>
                  <a:noFill/>
                </a:ln>
                <a:solidFill>
                  <a:srgbClr val="424242"/>
                </a:solidFill>
                <a:effectLst/>
                <a:latin typeface="PT Sans"/>
                <a:cs typeface="Arial" pitchFamily="34" charset="0"/>
              </a:rPr>
            </a:br>
            <a:endParaRPr kumimoji="0" lang="en-US" sz="1000" b="0" i="0" u="none" strike="noStrike" cap="none" normalizeH="0" baseline="0" dirty="0" smtClean="0">
              <a:ln>
                <a:noFill/>
              </a:ln>
              <a:solidFill>
                <a:srgbClr val="424242"/>
              </a:solidFill>
              <a:effectLst/>
              <a:latin typeface="PT Sans"/>
              <a:cs typeface="Arial" pitchFamily="34" charset="0"/>
            </a:endParaRPr>
          </a:p>
        </p:txBody>
      </p:sp>
      <p:pic>
        <p:nvPicPr>
          <p:cNvPr id="1028" name="Picture 4" descr="Organizer from One Million Women Australi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19464" y="4024210"/>
            <a:ext cx="4824536" cy="28803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407381" y="6581001"/>
            <a:ext cx="1008113" cy="276999"/>
          </a:xfrm>
          <a:prstGeom prst="rect">
            <a:avLst/>
          </a:prstGeom>
          <a:noFill/>
        </p:spPr>
        <p:txBody>
          <a:bodyPr wrap="square" rtlCol="0">
            <a:spAutoFit/>
          </a:bodyPr>
          <a:lstStyle/>
          <a:p>
            <a:r>
              <a:rPr lang="en-AU" sz="1200" dirty="0" smtClean="0">
                <a:latin typeface="Arial" pitchFamily="34" charset="0"/>
                <a:cs typeface="Arial" pitchFamily="34" charset="0"/>
              </a:rPr>
              <a:t>[UN Photo]</a:t>
            </a:r>
            <a:endParaRPr lang="en-AU" sz="1200" dirty="0">
              <a:latin typeface="Arial" pitchFamily="34" charset="0"/>
              <a:cs typeface="Arial" pitchFamily="34" charset="0"/>
            </a:endParaRPr>
          </a:p>
        </p:txBody>
      </p:sp>
      <p:sp>
        <p:nvSpPr>
          <p:cNvPr id="4" name="TextBox 3"/>
          <p:cNvSpPr txBox="1"/>
          <p:nvPr/>
        </p:nvSpPr>
        <p:spPr>
          <a:xfrm>
            <a:off x="8388424" y="6629317"/>
            <a:ext cx="1043608" cy="276999"/>
          </a:xfrm>
          <a:prstGeom prst="rect">
            <a:avLst/>
          </a:prstGeom>
          <a:noFill/>
        </p:spPr>
        <p:txBody>
          <a:bodyPr wrap="square" rtlCol="0">
            <a:spAutoFit/>
          </a:bodyPr>
          <a:lstStyle/>
          <a:p>
            <a:r>
              <a:rPr lang="en-AU" sz="1200" dirty="0" smtClean="0">
                <a:latin typeface="Arial" pitchFamily="34" charset="0"/>
                <a:cs typeface="Arial" pitchFamily="34" charset="0"/>
              </a:rPr>
              <a:t>[UN Photo]</a:t>
            </a:r>
            <a:endParaRPr lang="en-AU" sz="1200" dirty="0">
              <a:latin typeface="Arial" pitchFamily="34" charset="0"/>
              <a:cs typeface="Arial" pitchFamily="34" charset="0"/>
            </a:endParaRPr>
          </a:p>
        </p:txBody>
      </p:sp>
    </p:spTree>
    <p:extLst>
      <p:ext uri="{BB962C8B-B14F-4D97-AF65-F5344CB8AC3E}">
        <p14:creationId xmlns:p14="http://schemas.microsoft.com/office/powerpoint/2010/main" val="3969047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1000"/>
                                        <p:tgtEl>
                                          <p:spTgt spid="9">
                                            <p:txEl>
                                              <p:pRg st="2" end="2"/>
                                            </p:txEl>
                                          </p:spTgt>
                                        </p:tgtEl>
                                      </p:cBhvr>
                                    </p:animEffect>
                                    <p:anim calcmode="lin" valueType="num">
                                      <p:cBhvr>
                                        <p:cTn id="2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3" end="3"/>
                                            </p:txEl>
                                          </p:spTgt>
                                        </p:tgtEl>
                                        <p:attrNameLst>
                                          <p:attrName>style.visibility</p:attrName>
                                        </p:attrNameLst>
                                      </p:cBhvr>
                                      <p:to>
                                        <p:strVal val="visible"/>
                                      </p:to>
                                    </p:set>
                                    <p:animEffect transition="in" filter="fade">
                                      <p:cBhvr>
                                        <p:cTn id="28" dur="1000"/>
                                        <p:tgtEl>
                                          <p:spTgt spid="9">
                                            <p:txEl>
                                              <p:pRg st="3" end="3"/>
                                            </p:txEl>
                                          </p:spTgt>
                                        </p:tgtEl>
                                      </p:cBhvr>
                                    </p:animEffect>
                                    <p:anim calcmode="lin" valueType="num">
                                      <p:cBhvr>
                                        <p:cTn id="29"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xEl>
                                              <p:pRg st="4" end="4"/>
                                            </p:txEl>
                                          </p:spTgt>
                                        </p:tgtEl>
                                        <p:attrNameLst>
                                          <p:attrName>style.visibility</p:attrName>
                                        </p:attrNameLst>
                                      </p:cBhvr>
                                      <p:to>
                                        <p:strVal val="visible"/>
                                      </p:to>
                                    </p:set>
                                    <p:animEffect transition="in" filter="fade">
                                      <p:cBhvr>
                                        <p:cTn id="35" dur="1000"/>
                                        <p:tgtEl>
                                          <p:spTgt spid="9">
                                            <p:txEl>
                                              <p:pRg st="4" end="4"/>
                                            </p:txEl>
                                          </p:spTgt>
                                        </p:tgtEl>
                                      </p:cBhvr>
                                    </p:animEffect>
                                    <p:anim calcmode="lin" valueType="num">
                                      <p:cBhvr>
                                        <p:cTn id="36"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9">
                                            <p:txEl>
                                              <p:pRg st="5" end="5"/>
                                            </p:txEl>
                                          </p:spTgt>
                                        </p:tgtEl>
                                        <p:attrNameLst>
                                          <p:attrName>style.visibility</p:attrName>
                                        </p:attrNameLst>
                                      </p:cBhvr>
                                      <p:to>
                                        <p:strVal val="visible"/>
                                      </p:to>
                                    </p:set>
                                    <p:animEffect transition="in" filter="fade">
                                      <p:cBhvr>
                                        <p:cTn id="42" dur="1000"/>
                                        <p:tgtEl>
                                          <p:spTgt spid="9">
                                            <p:txEl>
                                              <p:pRg st="5" end="5"/>
                                            </p:txEl>
                                          </p:spTgt>
                                        </p:tgtEl>
                                      </p:cBhvr>
                                    </p:animEffect>
                                    <p:anim calcmode="lin" valueType="num">
                                      <p:cBhvr>
                                        <p:cTn id="43"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9">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11560" y="387266"/>
            <a:ext cx="8227640" cy="646331"/>
          </a:xfrm>
          <a:prstGeom prst="rect">
            <a:avLst/>
          </a:prstGeom>
          <a:noFill/>
        </p:spPr>
        <p:txBody>
          <a:bodyPr wrap="square" rtlCol="0">
            <a:spAutoFit/>
          </a:bodyPr>
          <a:lstStyle/>
          <a:p>
            <a:endParaRPr lang="en-US" dirty="0" smtClean="0"/>
          </a:p>
          <a:p>
            <a:endParaRPr lang="en-US" dirty="0"/>
          </a:p>
        </p:txBody>
      </p:sp>
      <p:pic>
        <p:nvPicPr>
          <p:cNvPr id="8" name="Picture 7"/>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rcRect l="14489"/>
              <a:stretch>
                <a:fillRect/>
              </a:stretch>
            </p:blipFill>
          </mc:Choice>
          <mc:Fallback>
            <p:blipFill>
              <a:blip r:embed="rId4"/>
              <a:srcRect l="14489"/>
              <a:stretch>
                <a:fillRect/>
              </a:stretch>
            </p:blipFill>
          </mc:Fallback>
        </mc:AlternateContent>
        <p:spPr>
          <a:xfrm>
            <a:off x="0" y="0"/>
            <a:ext cx="9144000" cy="1181100"/>
          </a:xfrm>
          <a:prstGeom prst="rect">
            <a:avLst/>
          </a:prstGeom>
        </p:spPr>
      </p:pic>
      <p:sp>
        <p:nvSpPr>
          <p:cNvPr id="5" name="Rectangle 4"/>
          <p:cNvSpPr/>
          <p:nvPr/>
        </p:nvSpPr>
        <p:spPr>
          <a:xfrm>
            <a:off x="251520" y="175051"/>
            <a:ext cx="7272808" cy="830997"/>
          </a:xfrm>
          <a:prstGeom prst="rect">
            <a:avLst/>
          </a:prstGeom>
        </p:spPr>
        <p:txBody>
          <a:bodyPr wrap="square">
            <a:spAutoFit/>
          </a:bodyPr>
          <a:lstStyle/>
          <a:p>
            <a:r>
              <a:rPr lang="en-US" sz="4800" dirty="0">
                <a:solidFill>
                  <a:schemeClr val="bg1"/>
                </a:solidFill>
                <a:latin typeface="Arial" pitchFamily="34" charset="0"/>
                <a:cs typeface="Arial" pitchFamily="34" charset="0"/>
              </a:rPr>
              <a:t>What can we do to help?</a:t>
            </a:r>
          </a:p>
        </p:txBody>
      </p:sp>
      <p:sp>
        <p:nvSpPr>
          <p:cNvPr id="9" name="TextBox 8"/>
          <p:cNvSpPr txBox="1"/>
          <p:nvPr/>
        </p:nvSpPr>
        <p:spPr>
          <a:xfrm>
            <a:off x="611560" y="1447799"/>
            <a:ext cx="7694240" cy="1292662"/>
          </a:xfrm>
          <a:prstGeom prst="rect">
            <a:avLst/>
          </a:prstGeom>
          <a:noFill/>
        </p:spPr>
        <p:txBody>
          <a:bodyPr wrap="square" rtlCol="0">
            <a:spAutoFit/>
          </a:bodyPr>
          <a:lstStyle/>
          <a:p>
            <a:endParaRPr lang="en-US" sz="2400" dirty="0" smtClean="0"/>
          </a:p>
          <a:p>
            <a:r>
              <a:rPr lang="en-US" dirty="0" smtClean="0"/>
              <a:t> </a:t>
            </a:r>
          </a:p>
          <a:p>
            <a:pPr>
              <a:buFont typeface="Arial"/>
              <a:buChar char="•"/>
            </a:pPr>
            <a:endParaRPr lang="en-AU" dirty="0" smtClean="0"/>
          </a:p>
          <a:p>
            <a:pPr>
              <a:buFont typeface="Arial"/>
              <a:buChar char="•"/>
            </a:pPr>
            <a:endParaRPr lang="en-US" dirty="0"/>
          </a:p>
        </p:txBody>
      </p:sp>
      <p:pic>
        <p:nvPicPr>
          <p:cNvPr id="1026" name="Picture 2" descr="C:\Users\reesanne\AppData\Local\Microsoft\Windows\Temporary Internet Files\Content.IE5\KTK4TRQH\MP900430642[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81100"/>
            <a:ext cx="9144000" cy="56769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79512" y="6453336"/>
            <a:ext cx="936104" cy="276999"/>
          </a:xfrm>
          <a:prstGeom prst="rect">
            <a:avLst/>
          </a:prstGeom>
          <a:noFill/>
        </p:spPr>
        <p:txBody>
          <a:bodyPr wrap="square" rtlCol="0">
            <a:spAutoFit/>
          </a:bodyPr>
          <a:lstStyle/>
          <a:p>
            <a:r>
              <a:rPr lang="en-AU" sz="1200" dirty="0" smtClean="0">
                <a:latin typeface="Arial" pitchFamily="34" charset="0"/>
                <a:cs typeface="Arial" pitchFamily="34" charset="0"/>
              </a:rPr>
              <a:t>[UN Photo]</a:t>
            </a:r>
            <a:endParaRPr lang="en-AU" sz="1200" dirty="0">
              <a:latin typeface="Arial" pitchFamily="34" charset="0"/>
              <a:cs typeface="Arial" pitchFamily="34" charset="0"/>
            </a:endParaRPr>
          </a:p>
        </p:txBody>
      </p:sp>
    </p:spTree>
    <p:extLst>
      <p:ext uri="{BB962C8B-B14F-4D97-AF65-F5344CB8AC3E}">
        <p14:creationId xmlns:p14="http://schemas.microsoft.com/office/powerpoint/2010/main" val="4210547216"/>
      </p:ext>
    </p:extLst>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rcRect r="14489"/>
              <a:stretch>
                <a:fillRect/>
              </a:stretch>
            </p:blipFill>
          </mc:Choice>
          <mc:Fallback>
            <p:blipFill>
              <a:blip r:embed="rId4"/>
              <a:srcRect r="14489"/>
              <a:stretch>
                <a:fillRect/>
              </a:stretch>
            </p:blipFill>
          </mc:Fallback>
        </mc:AlternateContent>
        <p:spPr>
          <a:xfrm>
            <a:off x="0" y="0"/>
            <a:ext cx="9144000" cy="1181100"/>
          </a:xfrm>
          <a:prstGeom prst="rect">
            <a:avLst/>
          </a:prstGeom>
        </p:spPr>
      </p:pic>
      <p:sp>
        <p:nvSpPr>
          <p:cNvPr id="5" name="TextBox 4"/>
          <p:cNvSpPr txBox="1"/>
          <p:nvPr/>
        </p:nvSpPr>
        <p:spPr>
          <a:xfrm>
            <a:off x="41043" y="1181100"/>
            <a:ext cx="9102957" cy="646331"/>
          </a:xfrm>
          <a:prstGeom prst="rect">
            <a:avLst/>
          </a:prstGeom>
          <a:noFill/>
        </p:spPr>
        <p:txBody>
          <a:bodyPr wrap="square" rtlCol="0">
            <a:spAutoFit/>
          </a:bodyPr>
          <a:lstStyle/>
          <a:p>
            <a:endParaRPr lang="en-US" dirty="0" smtClean="0"/>
          </a:p>
          <a:p>
            <a:endParaRPr lang="en-US" dirty="0"/>
          </a:p>
        </p:txBody>
      </p:sp>
      <p:sp>
        <p:nvSpPr>
          <p:cNvPr id="2" name="Rectangle 1"/>
          <p:cNvSpPr/>
          <p:nvPr/>
        </p:nvSpPr>
        <p:spPr>
          <a:xfrm>
            <a:off x="41043" y="1268760"/>
            <a:ext cx="2946781" cy="5355312"/>
          </a:xfrm>
          <a:prstGeom prst="rect">
            <a:avLst/>
          </a:prstGeom>
        </p:spPr>
        <p:txBody>
          <a:bodyPr wrap="square">
            <a:spAutoFit/>
          </a:bodyPr>
          <a:lstStyle/>
          <a:p>
            <a:pPr algn="just"/>
            <a:r>
              <a:rPr lang="en-AU" b="1" dirty="0">
                <a:solidFill>
                  <a:schemeClr val="tx1">
                    <a:lumMod val="50000"/>
                    <a:lumOff val="50000"/>
                  </a:schemeClr>
                </a:solidFill>
                <a:latin typeface="Arial" pitchFamily="34" charset="0"/>
                <a:cs typeface="Arial" pitchFamily="34" charset="0"/>
              </a:rPr>
              <a:t>Publication Details:</a:t>
            </a:r>
          </a:p>
          <a:p>
            <a:pPr algn="just"/>
            <a:endParaRPr lang="en-AU" dirty="0">
              <a:solidFill>
                <a:schemeClr val="tx1">
                  <a:lumMod val="50000"/>
                  <a:lumOff val="50000"/>
                </a:schemeClr>
              </a:solidFill>
              <a:latin typeface="Arial" pitchFamily="34" charset="0"/>
              <a:cs typeface="Arial" pitchFamily="34" charset="0"/>
            </a:endParaRPr>
          </a:p>
          <a:p>
            <a:pPr algn="just"/>
            <a:r>
              <a:rPr lang="en-AU" dirty="0">
                <a:solidFill>
                  <a:schemeClr val="tx1">
                    <a:lumMod val="50000"/>
                    <a:lumOff val="50000"/>
                  </a:schemeClr>
                </a:solidFill>
                <a:latin typeface="Arial" pitchFamily="34" charset="0"/>
                <a:cs typeface="Arial" pitchFamily="34" charset="0"/>
              </a:rPr>
              <a:t>This resource has been prepared by Rees D. Barrett, Education Convenor, (UNAAWA) as part of a project originated by Karissa Wilson, Environmental Forum Convenor. </a:t>
            </a:r>
          </a:p>
          <a:p>
            <a:pPr algn="just"/>
            <a:endParaRPr lang="en-AU" dirty="0">
              <a:solidFill>
                <a:schemeClr val="tx1">
                  <a:lumMod val="50000"/>
                  <a:lumOff val="50000"/>
                </a:schemeClr>
              </a:solidFill>
              <a:latin typeface="Arial" pitchFamily="34" charset="0"/>
              <a:cs typeface="Arial" pitchFamily="34" charset="0"/>
            </a:endParaRPr>
          </a:p>
          <a:p>
            <a:pPr algn="just"/>
            <a:r>
              <a:rPr lang="en-AU" dirty="0">
                <a:solidFill>
                  <a:schemeClr val="tx1">
                    <a:lumMod val="50000"/>
                    <a:lumOff val="50000"/>
                  </a:schemeClr>
                </a:solidFill>
                <a:latin typeface="Arial" pitchFamily="34" charset="0"/>
                <a:cs typeface="Arial" pitchFamily="34" charset="0"/>
              </a:rPr>
              <a:t>Feedback from teachers will be gratefully received and used in the review of this resource. </a:t>
            </a:r>
          </a:p>
          <a:p>
            <a:pPr algn="just"/>
            <a:endParaRPr lang="en-AU" dirty="0">
              <a:solidFill>
                <a:schemeClr val="tx1">
                  <a:lumMod val="50000"/>
                  <a:lumOff val="50000"/>
                </a:schemeClr>
              </a:solidFill>
              <a:latin typeface="Arial" pitchFamily="34" charset="0"/>
              <a:cs typeface="Arial" pitchFamily="34" charset="0"/>
            </a:endParaRPr>
          </a:p>
          <a:p>
            <a:pPr algn="just"/>
            <a:r>
              <a:rPr lang="en-AU" dirty="0">
                <a:solidFill>
                  <a:schemeClr val="tx1">
                    <a:lumMod val="50000"/>
                    <a:lumOff val="50000"/>
                  </a:schemeClr>
                </a:solidFill>
                <a:latin typeface="Arial" pitchFamily="34" charset="0"/>
                <a:cs typeface="Arial" pitchFamily="34" charset="0"/>
              </a:rPr>
              <a:t>© 2015 United Nations Association of Australia – WA Division.</a:t>
            </a:r>
            <a:endParaRPr lang="en-US" dirty="0">
              <a:solidFill>
                <a:schemeClr val="tx1">
                  <a:lumMod val="50000"/>
                  <a:lumOff val="50000"/>
                </a:schemeClr>
              </a:solidFill>
              <a:latin typeface="Arial" pitchFamily="34" charset="0"/>
              <a:cs typeface="Arial" pitchFamily="34" charset="0"/>
            </a:endParaRPr>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3848" y="1750132"/>
            <a:ext cx="5810157" cy="349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6228183" y="5373216"/>
            <a:ext cx="2785821" cy="1261884"/>
          </a:xfrm>
          <a:prstGeom prst="rect">
            <a:avLst/>
          </a:prstGeom>
        </p:spPr>
        <p:txBody>
          <a:bodyPr wrap="square">
            <a:spAutoFit/>
          </a:bodyPr>
          <a:lstStyle/>
          <a:p>
            <a:r>
              <a:rPr lang="en-AU" sz="1600" dirty="0">
                <a:solidFill>
                  <a:schemeClr val="tx1">
                    <a:lumMod val="50000"/>
                    <a:lumOff val="50000"/>
                  </a:schemeClr>
                </a:solidFill>
                <a:latin typeface="Arial" pitchFamily="34" charset="0"/>
                <a:cs typeface="Arial" pitchFamily="34" charset="0"/>
              </a:rPr>
              <a:t>Villagers in Cambodia clean the solar panels they use to recharge batteries for electricity </a:t>
            </a:r>
          </a:p>
          <a:p>
            <a:r>
              <a:rPr lang="en-AU" sz="1200" dirty="0">
                <a:solidFill>
                  <a:schemeClr val="tx1">
                    <a:lumMod val="50000"/>
                    <a:lumOff val="50000"/>
                  </a:schemeClr>
                </a:solidFill>
                <a:latin typeface="Arial" pitchFamily="34" charset="0"/>
                <a:cs typeface="Arial" pitchFamily="34" charset="0"/>
              </a:rPr>
              <a:t>[UNDP Photo]</a:t>
            </a:r>
          </a:p>
        </p:txBody>
      </p:sp>
    </p:spTree>
    <p:extLst>
      <p:ext uri="{BB962C8B-B14F-4D97-AF65-F5344CB8AC3E}">
        <p14:creationId xmlns:p14="http://schemas.microsoft.com/office/powerpoint/2010/main" val="599398678"/>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rcRect l="14489"/>
              <a:stretch>
                <a:fillRect/>
              </a:stretch>
            </p:blipFill>
          </mc:Choice>
          <mc:Fallback>
            <p:blipFill>
              <a:blip r:embed="rId4"/>
              <a:srcRect l="14489"/>
              <a:stretch>
                <a:fillRect/>
              </a:stretch>
            </p:blipFill>
          </mc:Fallback>
        </mc:AlternateContent>
        <p:spPr>
          <a:xfrm>
            <a:off x="0" y="0"/>
            <a:ext cx="9144000" cy="1181100"/>
          </a:xfrm>
          <a:prstGeom prst="rect">
            <a:avLst/>
          </a:prstGeom>
        </p:spPr>
      </p:pic>
      <p:sp>
        <p:nvSpPr>
          <p:cNvPr id="5" name="TextBox 4"/>
          <p:cNvSpPr txBox="1"/>
          <p:nvPr/>
        </p:nvSpPr>
        <p:spPr>
          <a:xfrm>
            <a:off x="179512" y="1181100"/>
            <a:ext cx="8640960" cy="1384995"/>
          </a:xfrm>
          <a:prstGeom prst="rect">
            <a:avLst/>
          </a:prstGeom>
          <a:noFill/>
        </p:spPr>
        <p:txBody>
          <a:bodyPr wrap="square" rtlCol="0">
            <a:spAutoFit/>
          </a:bodyPr>
          <a:lstStyle/>
          <a:p>
            <a:r>
              <a:rPr lang="en-AU" sz="2800" dirty="0">
                <a:solidFill>
                  <a:schemeClr val="tx1">
                    <a:lumMod val="50000"/>
                    <a:lumOff val="50000"/>
                  </a:schemeClr>
                </a:solidFill>
                <a:latin typeface="Arial" pitchFamily="34" charset="0"/>
                <a:cs typeface="Arial" pitchFamily="34" charset="0"/>
              </a:rPr>
              <a:t>Climate </a:t>
            </a:r>
            <a:r>
              <a:rPr lang="en-AU" sz="2800" dirty="0" smtClean="0">
                <a:solidFill>
                  <a:schemeClr val="tx1">
                    <a:lumMod val="50000"/>
                    <a:lumOff val="50000"/>
                  </a:schemeClr>
                </a:solidFill>
                <a:latin typeface="Arial" pitchFamily="34" charset="0"/>
                <a:cs typeface="Arial" pitchFamily="34" charset="0"/>
              </a:rPr>
              <a:t>is the generalised weather (state of the atmosphere) averaged over an extended period (at least 10 years).</a:t>
            </a:r>
            <a:endParaRPr lang="en-AU" sz="2800" dirty="0">
              <a:solidFill>
                <a:schemeClr val="tx1">
                  <a:lumMod val="50000"/>
                  <a:lumOff val="50000"/>
                </a:schemeClr>
              </a:solidFill>
              <a:latin typeface="Arial" pitchFamily="34" charset="0"/>
              <a:cs typeface="Arial" pitchFamily="34" charset="0"/>
            </a:endParaRPr>
          </a:p>
        </p:txBody>
      </p:sp>
      <p:sp>
        <p:nvSpPr>
          <p:cNvPr id="6" name="TextBox 5"/>
          <p:cNvSpPr txBox="1"/>
          <p:nvPr/>
        </p:nvSpPr>
        <p:spPr>
          <a:xfrm>
            <a:off x="467544" y="175051"/>
            <a:ext cx="6696744" cy="830997"/>
          </a:xfrm>
          <a:prstGeom prst="rect">
            <a:avLst/>
          </a:prstGeom>
          <a:noFill/>
        </p:spPr>
        <p:txBody>
          <a:bodyPr wrap="square" rtlCol="0">
            <a:spAutoFit/>
          </a:bodyPr>
          <a:lstStyle/>
          <a:p>
            <a:pPr algn="ctr"/>
            <a:r>
              <a:rPr lang="en-US" sz="4800" dirty="0" smtClean="0">
                <a:solidFill>
                  <a:prstClr val="white"/>
                </a:solidFill>
                <a:latin typeface="Arial" pitchFamily="34" charset="0"/>
                <a:cs typeface="Arial" pitchFamily="34" charset="0"/>
              </a:rPr>
              <a:t>What is Climate?</a:t>
            </a:r>
            <a:endParaRPr lang="en-US" sz="4800" dirty="0">
              <a:solidFill>
                <a:prstClr val="white"/>
              </a:solidFill>
              <a:latin typeface="Arial" pitchFamily="34" charset="0"/>
              <a:cs typeface="Arial" pitchFamily="34" charset="0"/>
            </a:endParaRPr>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20" y="2708920"/>
            <a:ext cx="5998464" cy="3992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444208" y="2536824"/>
            <a:ext cx="2592288" cy="3939540"/>
          </a:xfrm>
          <a:prstGeom prst="rect">
            <a:avLst/>
          </a:prstGeom>
          <a:noFill/>
        </p:spPr>
        <p:txBody>
          <a:bodyPr wrap="square" rtlCol="0">
            <a:spAutoFit/>
          </a:bodyPr>
          <a:lstStyle/>
          <a:p>
            <a:endParaRPr lang="en-AU" sz="800" dirty="0" smtClean="0">
              <a:solidFill>
                <a:schemeClr val="tx1">
                  <a:lumMod val="50000"/>
                  <a:lumOff val="50000"/>
                </a:schemeClr>
              </a:solidFill>
              <a:latin typeface="Arial" pitchFamily="34" charset="0"/>
              <a:cs typeface="Arial" pitchFamily="34" charset="0"/>
            </a:endParaRPr>
          </a:p>
          <a:p>
            <a:r>
              <a:rPr lang="en-AU" sz="2800" dirty="0" smtClean="0">
                <a:solidFill>
                  <a:schemeClr val="tx1">
                    <a:lumMod val="50000"/>
                    <a:lumOff val="50000"/>
                  </a:schemeClr>
                </a:solidFill>
                <a:latin typeface="Arial" pitchFamily="34" charset="0"/>
                <a:cs typeface="Arial" pitchFamily="34" charset="0"/>
              </a:rPr>
              <a:t>Global </a:t>
            </a:r>
            <a:r>
              <a:rPr lang="en-AU" sz="2800" dirty="0">
                <a:solidFill>
                  <a:schemeClr val="tx1">
                    <a:lumMod val="50000"/>
                    <a:lumOff val="50000"/>
                  </a:schemeClr>
                </a:solidFill>
                <a:latin typeface="Arial" pitchFamily="34" charset="0"/>
                <a:cs typeface="Arial" pitchFamily="34" charset="0"/>
              </a:rPr>
              <a:t>climate is an averaging of climate over all points on planet earth (spatial average).</a:t>
            </a:r>
          </a:p>
          <a:p>
            <a:endParaRPr lang="en-AU" dirty="0"/>
          </a:p>
        </p:txBody>
      </p:sp>
      <p:sp>
        <p:nvSpPr>
          <p:cNvPr id="7" name="TextBox 6"/>
          <p:cNvSpPr txBox="1"/>
          <p:nvPr/>
        </p:nvSpPr>
        <p:spPr>
          <a:xfrm>
            <a:off x="467544" y="6381328"/>
            <a:ext cx="1080120" cy="276999"/>
          </a:xfrm>
          <a:prstGeom prst="rect">
            <a:avLst/>
          </a:prstGeom>
          <a:noFill/>
        </p:spPr>
        <p:txBody>
          <a:bodyPr wrap="square" rtlCol="0">
            <a:spAutoFit/>
          </a:bodyPr>
          <a:lstStyle/>
          <a:p>
            <a:r>
              <a:rPr lang="en-AU" sz="1200" dirty="0" smtClean="0"/>
              <a:t>[NASA Photo]</a:t>
            </a:r>
            <a:endParaRPr lang="en-AU" sz="1200" dirty="0"/>
          </a:p>
        </p:txBody>
      </p:sp>
    </p:spTree>
    <p:extLst>
      <p:ext uri="{BB962C8B-B14F-4D97-AF65-F5344CB8AC3E}">
        <p14:creationId xmlns:p14="http://schemas.microsoft.com/office/powerpoint/2010/main" val="248066788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rcRect l="14489"/>
              <a:stretch>
                <a:fillRect/>
              </a:stretch>
            </p:blipFill>
          </mc:Choice>
          <mc:Fallback>
            <p:blipFill>
              <a:blip r:embed="rId4"/>
              <a:srcRect l="14489"/>
              <a:stretch>
                <a:fillRect/>
              </a:stretch>
            </p:blipFill>
          </mc:Fallback>
        </mc:AlternateContent>
        <p:spPr>
          <a:xfrm>
            <a:off x="0" y="0"/>
            <a:ext cx="9144000" cy="1181100"/>
          </a:xfrm>
          <a:prstGeom prst="rect">
            <a:avLst/>
          </a:prstGeom>
        </p:spPr>
      </p:pic>
      <p:sp>
        <p:nvSpPr>
          <p:cNvPr id="5" name="TextBox 4"/>
          <p:cNvSpPr txBox="1"/>
          <p:nvPr/>
        </p:nvSpPr>
        <p:spPr>
          <a:xfrm>
            <a:off x="0" y="1181100"/>
            <a:ext cx="9144000" cy="3354765"/>
          </a:xfrm>
          <a:prstGeom prst="rect">
            <a:avLst/>
          </a:prstGeom>
          <a:noFill/>
        </p:spPr>
        <p:txBody>
          <a:bodyPr wrap="square" rtlCol="0">
            <a:spAutoFit/>
          </a:bodyPr>
          <a:lstStyle/>
          <a:p>
            <a:pPr marL="457200" indent="-457200">
              <a:buFont typeface="Arial"/>
              <a:buChar char="•"/>
            </a:pPr>
            <a:r>
              <a:rPr lang="en-AU" sz="2800" dirty="0">
                <a:solidFill>
                  <a:schemeClr val="tx1">
                    <a:lumMod val="50000"/>
                    <a:lumOff val="50000"/>
                  </a:schemeClr>
                </a:solidFill>
                <a:latin typeface="Arial" pitchFamily="34" charset="0"/>
                <a:cs typeface="Arial" pitchFamily="34" charset="0"/>
              </a:rPr>
              <a:t>Climate change is </a:t>
            </a:r>
            <a:r>
              <a:rPr lang="en-AU" sz="2800" dirty="0" smtClean="0">
                <a:solidFill>
                  <a:schemeClr val="tx1">
                    <a:lumMod val="50000"/>
                    <a:lumOff val="50000"/>
                  </a:schemeClr>
                </a:solidFill>
                <a:latin typeface="Arial" pitchFamily="34" charset="0"/>
                <a:cs typeface="Arial" pitchFamily="34" charset="0"/>
              </a:rPr>
              <a:t>long </a:t>
            </a:r>
            <a:r>
              <a:rPr lang="en-AU" sz="2800" dirty="0">
                <a:solidFill>
                  <a:schemeClr val="tx1">
                    <a:lumMod val="50000"/>
                    <a:lumOff val="50000"/>
                  </a:schemeClr>
                </a:solidFill>
                <a:latin typeface="Arial" pitchFamily="34" charset="0"/>
                <a:cs typeface="Arial" pitchFamily="34" charset="0"/>
              </a:rPr>
              <a:t>term change in </a:t>
            </a:r>
            <a:r>
              <a:rPr lang="en-AU" sz="2800" dirty="0" smtClean="0">
                <a:solidFill>
                  <a:schemeClr val="tx1">
                    <a:lumMod val="50000"/>
                    <a:lumOff val="50000"/>
                  </a:schemeClr>
                </a:solidFill>
                <a:latin typeface="Arial" pitchFamily="34" charset="0"/>
                <a:cs typeface="Arial" pitchFamily="34" charset="0"/>
              </a:rPr>
              <a:t>earth’s climate systems.</a:t>
            </a:r>
          </a:p>
          <a:p>
            <a:pPr marL="457200" indent="-457200">
              <a:buFont typeface="Arial"/>
              <a:buChar char="•"/>
            </a:pPr>
            <a:endParaRPr lang="en-AU" sz="800" dirty="0">
              <a:solidFill>
                <a:schemeClr val="tx1">
                  <a:lumMod val="50000"/>
                  <a:lumOff val="50000"/>
                </a:schemeClr>
              </a:solidFill>
              <a:latin typeface="Arial" pitchFamily="34" charset="0"/>
              <a:cs typeface="Arial" pitchFamily="34" charset="0"/>
            </a:endParaRPr>
          </a:p>
          <a:p>
            <a:pPr marL="457200" indent="-457200">
              <a:buFont typeface="Arial"/>
              <a:buChar char="•"/>
            </a:pPr>
            <a:r>
              <a:rPr lang="en-AU" sz="2800" dirty="0">
                <a:solidFill>
                  <a:schemeClr val="tx1">
                    <a:lumMod val="50000"/>
                    <a:lumOff val="50000"/>
                  </a:schemeClr>
                </a:solidFill>
                <a:latin typeface="Arial" pitchFamily="34" charset="0"/>
                <a:cs typeface="Arial" pitchFamily="34" charset="0"/>
              </a:rPr>
              <a:t>Our planet has always experienced climate change and </a:t>
            </a:r>
            <a:r>
              <a:rPr lang="en-AU" sz="2800" dirty="0" smtClean="0">
                <a:solidFill>
                  <a:schemeClr val="tx1">
                    <a:lumMod val="50000"/>
                    <a:lumOff val="50000"/>
                  </a:schemeClr>
                </a:solidFill>
                <a:latin typeface="Arial" pitchFamily="34" charset="0"/>
                <a:cs typeface="Arial" pitchFamily="34" charset="0"/>
              </a:rPr>
              <a:t>over the last 10,000 years has </a:t>
            </a:r>
            <a:r>
              <a:rPr lang="en-AU" sz="2800" dirty="0">
                <a:solidFill>
                  <a:schemeClr val="tx1">
                    <a:lumMod val="50000"/>
                    <a:lumOff val="50000"/>
                  </a:schemeClr>
                </a:solidFill>
                <a:latin typeface="Arial" pitchFamily="34" charset="0"/>
                <a:cs typeface="Arial" pitchFamily="34" charset="0"/>
              </a:rPr>
              <a:t>been </a:t>
            </a:r>
            <a:r>
              <a:rPr lang="en-AU" sz="2800" dirty="0" smtClean="0">
                <a:solidFill>
                  <a:schemeClr val="tx1">
                    <a:lumMod val="50000"/>
                    <a:lumOff val="50000"/>
                  </a:schemeClr>
                </a:solidFill>
                <a:latin typeface="Arial" pitchFamily="34" charset="0"/>
                <a:cs typeface="Arial" pitchFamily="34" charset="0"/>
              </a:rPr>
              <a:t>warming.</a:t>
            </a:r>
          </a:p>
          <a:p>
            <a:pPr marL="457200" indent="-457200">
              <a:buFont typeface="Arial"/>
              <a:buChar char="•"/>
            </a:pPr>
            <a:endParaRPr lang="en-AU" sz="800" dirty="0" smtClean="0">
              <a:solidFill>
                <a:schemeClr val="tx1">
                  <a:lumMod val="50000"/>
                  <a:lumOff val="50000"/>
                </a:schemeClr>
              </a:solidFill>
              <a:latin typeface="Arial" pitchFamily="34" charset="0"/>
              <a:cs typeface="Arial" pitchFamily="34" charset="0"/>
            </a:endParaRPr>
          </a:p>
          <a:p>
            <a:pPr marL="457200" indent="-457200">
              <a:buFont typeface="Arial"/>
              <a:buChar char="•"/>
            </a:pPr>
            <a:r>
              <a:rPr lang="en-AU" sz="2800" dirty="0" smtClean="0">
                <a:solidFill>
                  <a:schemeClr val="tx1">
                    <a:lumMod val="50000"/>
                    <a:lumOff val="50000"/>
                  </a:schemeClr>
                </a:solidFill>
                <a:latin typeface="Arial" pitchFamily="34" charset="0"/>
                <a:cs typeface="Arial" pitchFamily="34" charset="0"/>
              </a:rPr>
              <a:t>Climate scientists are concerned that the speed of warming has sped up in the last 250 years. This is the period of the </a:t>
            </a:r>
            <a:r>
              <a:rPr lang="en-AU" sz="2800" b="1" dirty="0" smtClean="0">
                <a:solidFill>
                  <a:schemeClr val="tx1">
                    <a:lumMod val="50000"/>
                    <a:lumOff val="50000"/>
                  </a:schemeClr>
                </a:solidFill>
                <a:latin typeface="Arial" pitchFamily="34" charset="0"/>
                <a:cs typeface="Arial" pitchFamily="34" charset="0"/>
              </a:rPr>
              <a:t>Industrial Revolution</a:t>
            </a:r>
            <a:r>
              <a:rPr lang="en-AU" sz="2800" dirty="0" smtClean="0">
                <a:solidFill>
                  <a:schemeClr val="tx1">
                    <a:lumMod val="50000"/>
                    <a:lumOff val="50000"/>
                  </a:schemeClr>
                </a:solidFill>
                <a:latin typeface="Arial" pitchFamily="34" charset="0"/>
                <a:cs typeface="Arial" pitchFamily="34" charset="0"/>
              </a:rPr>
              <a:t>.</a:t>
            </a:r>
          </a:p>
        </p:txBody>
      </p:sp>
      <p:sp>
        <p:nvSpPr>
          <p:cNvPr id="6" name="TextBox 5"/>
          <p:cNvSpPr txBox="1"/>
          <p:nvPr/>
        </p:nvSpPr>
        <p:spPr>
          <a:xfrm>
            <a:off x="3650" y="175051"/>
            <a:ext cx="7812731" cy="830997"/>
          </a:xfrm>
          <a:prstGeom prst="rect">
            <a:avLst/>
          </a:prstGeom>
          <a:noFill/>
        </p:spPr>
        <p:txBody>
          <a:bodyPr wrap="square" rtlCol="0">
            <a:spAutoFit/>
          </a:bodyPr>
          <a:lstStyle/>
          <a:p>
            <a:pPr algn="ctr"/>
            <a:r>
              <a:rPr lang="en-US" sz="4800" dirty="0" smtClean="0">
                <a:solidFill>
                  <a:schemeClr val="bg1"/>
                </a:solidFill>
                <a:latin typeface="Arial" pitchFamily="34" charset="0"/>
                <a:cs typeface="Arial" pitchFamily="34" charset="0"/>
              </a:rPr>
              <a:t>What is Climate Change?</a:t>
            </a:r>
            <a:endParaRPr lang="en-US" sz="4800" dirty="0">
              <a:solidFill>
                <a:schemeClr val="bg1"/>
              </a:solidFill>
              <a:latin typeface="Arial" pitchFamily="34" charset="0"/>
              <a:cs typeface="Arial" pitchFamily="34" charset="0"/>
            </a:endParaRP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22600" y="4522788"/>
            <a:ext cx="6121400" cy="2335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8160467" y="6508426"/>
            <a:ext cx="936475" cy="276999"/>
          </a:xfrm>
          <a:prstGeom prst="rect">
            <a:avLst/>
          </a:prstGeom>
        </p:spPr>
        <p:txBody>
          <a:bodyPr wrap="none">
            <a:spAutoFit/>
          </a:bodyPr>
          <a:lstStyle/>
          <a:p>
            <a:r>
              <a:rPr lang="en-AU" sz="1200" dirty="0">
                <a:solidFill>
                  <a:schemeClr val="bg1"/>
                </a:solidFill>
                <a:latin typeface="Arial" pitchFamily="34" charset="0"/>
                <a:cs typeface="Arial" pitchFamily="34" charset="0"/>
              </a:rPr>
              <a:t>[UN Photo]</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 calcmode="lin" valueType="num">
                                      <p:cBhvr additive="base">
                                        <p:cTn id="19"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rcRect r="22661" b="16309"/>
              <a:stretch>
                <a:fillRect/>
              </a:stretch>
            </p:blipFill>
          </mc:Choice>
          <mc:Fallback>
            <p:blipFill>
              <a:blip r:embed="rId4"/>
              <a:srcRect r="22661" b="16309"/>
              <a:stretch>
                <a:fillRect/>
              </a:stretch>
            </p:blipFill>
          </mc:Fallback>
        </mc:AlternateContent>
        <p:spPr>
          <a:xfrm>
            <a:off x="4419600" y="1905000"/>
            <a:ext cx="4724400" cy="4953000"/>
          </a:xfrm>
          <a:prstGeom prst="rect">
            <a:avLst/>
          </a:prstGeom>
        </p:spPr>
      </p:pic>
      <p:pic>
        <p:nvPicPr>
          <p:cNvPr id="5" name="Picture 4"/>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rcRect b="13738"/>
              <a:stretch>
                <a:fillRect/>
              </a:stretch>
            </p:blipFill>
          </mc:Choice>
          <mc:Fallback>
            <p:blipFill>
              <a:blip r:embed="rId6"/>
              <a:srcRect b="13738"/>
              <a:stretch>
                <a:fillRect/>
              </a:stretch>
            </p:blipFill>
          </mc:Fallback>
        </mc:AlternateContent>
        <p:spPr>
          <a:xfrm>
            <a:off x="0" y="0"/>
            <a:ext cx="381000" cy="6858000"/>
          </a:xfrm>
          <a:prstGeom prst="rect">
            <a:avLst/>
          </a:prstGeom>
        </p:spPr>
      </p:pic>
      <p:sp>
        <p:nvSpPr>
          <p:cNvPr id="6" name="TextBox 5"/>
          <p:cNvSpPr txBox="1"/>
          <p:nvPr/>
        </p:nvSpPr>
        <p:spPr>
          <a:xfrm>
            <a:off x="381000" y="188640"/>
            <a:ext cx="8763000" cy="6093976"/>
          </a:xfrm>
          <a:prstGeom prst="rect">
            <a:avLst/>
          </a:prstGeom>
          <a:noFill/>
        </p:spPr>
        <p:txBody>
          <a:bodyPr wrap="square" rtlCol="0">
            <a:spAutoFit/>
          </a:bodyPr>
          <a:lstStyle/>
          <a:p>
            <a:pPr algn="ctr"/>
            <a:r>
              <a:rPr lang="en-US" sz="4800" b="1" dirty="0" smtClean="0">
                <a:solidFill>
                  <a:srgbClr val="2E9DDA"/>
                </a:solidFill>
                <a:latin typeface="Arial"/>
                <a:cs typeface="Arial"/>
              </a:rPr>
              <a:t>A Controversial Issue</a:t>
            </a:r>
          </a:p>
          <a:p>
            <a:endParaRPr lang="en-US" sz="2300" dirty="0" smtClean="0">
              <a:solidFill>
                <a:schemeClr val="tx1">
                  <a:lumMod val="50000"/>
                  <a:lumOff val="50000"/>
                </a:schemeClr>
              </a:solidFill>
              <a:latin typeface="Arial"/>
              <a:cs typeface="Arial"/>
            </a:endParaRPr>
          </a:p>
          <a:p>
            <a:pPr marL="342900" indent="-342900">
              <a:buFont typeface="Arial" pitchFamily="34" charset="0"/>
              <a:buChar char="•"/>
            </a:pPr>
            <a:r>
              <a:rPr lang="en-US" sz="2800" dirty="0" smtClean="0">
                <a:solidFill>
                  <a:schemeClr val="tx1">
                    <a:lumMod val="50000"/>
                    <a:lumOff val="50000"/>
                  </a:schemeClr>
                </a:solidFill>
                <a:latin typeface="Arial"/>
                <a:cs typeface="Arial"/>
              </a:rPr>
              <a:t>The large majority of experts argue that scientific evidence proves more rapid climate change has been caused by human activity.</a:t>
            </a:r>
          </a:p>
          <a:p>
            <a:pPr marL="342900" indent="-342900">
              <a:buFont typeface="Arial" pitchFamily="34" charset="0"/>
              <a:buChar char="•"/>
            </a:pPr>
            <a:endParaRPr lang="en-US" sz="800" dirty="0" smtClean="0">
              <a:solidFill>
                <a:schemeClr val="tx1">
                  <a:lumMod val="50000"/>
                  <a:lumOff val="50000"/>
                </a:schemeClr>
              </a:solidFill>
              <a:latin typeface="Arial"/>
              <a:cs typeface="Arial"/>
            </a:endParaRPr>
          </a:p>
          <a:p>
            <a:pPr marL="342900" indent="-342900">
              <a:buFont typeface="Arial" pitchFamily="34" charset="0"/>
              <a:buChar char="•"/>
            </a:pPr>
            <a:r>
              <a:rPr lang="en-US" sz="2800" dirty="0" smtClean="0">
                <a:solidFill>
                  <a:schemeClr val="tx1">
                    <a:lumMod val="50000"/>
                    <a:lumOff val="50000"/>
                  </a:schemeClr>
                </a:solidFill>
                <a:latin typeface="Arial"/>
                <a:cs typeface="Arial"/>
              </a:rPr>
              <a:t>These experts are optimistic that the harmful effect of climate change will be reduced by all countries changing human activity now.</a:t>
            </a:r>
          </a:p>
          <a:p>
            <a:pPr marL="342900" indent="-342900">
              <a:buFont typeface="Arial" pitchFamily="34" charset="0"/>
              <a:buChar char="•"/>
            </a:pPr>
            <a:endParaRPr lang="en-US" sz="2300" dirty="0" smtClean="0">
              <a:solidFill>
                <a:schemeClr val="tx1">
                  <a:lumMod val="50000"/>
                  <a:lumOff val="50000"/>
                </a:schemeClr>
              </a:solidFill>
              <a:latin typeface="Arial"/>
              <a:cs typeface="Arial"/>
            </a:endParaRPr>
          </a:p>
          <a:p>
            <a:pPr marL="342900" indent="-342900">
              <a:buFont typeface="Arial" pitchFamily="34" charset="0"/>
              <a:buChar char="•"/>
            </a:pPr>
            <a:r>
              <a:rPr lang="en-US" sz="2800" dirty="0" smtClean="0">
                <a:solidFill>
                  <a:schemeClr val="tx1">
                    <a:lumMod val="50000"/>
                    <a:lumOff val="50000"/>
                  </a:schemeClr>
                </a:solidFill>
                <a:latin typeface="Arial"/>
                <a:cs typeface="Arial"/>
              </a:rPr>
              <a:t>Others argue that the earth’s climate has always changed. Humans are not the cause. There is no need to change human activities now.</a:t>
            </a:r>
          </a:p>
          <a:p>
            <a:endParaRPr lang="en-US" dirty="0" smtClean="0"/>
          </a:p>
          <a:p>
            <a:endParaRPr lang="en-US" dirty="0"/>
          </a:p>
        </p:txBody>
      </p:sp>
    </p:spTree>
    <p:extLst>
      <p:ext uri="{BB962C8B-B14F-4D97-AF65-F5344CB8AC3E}">
        <p14:creationId xmlns:p14="http://schemas.microsoft.com/office/powerpoint/2010/main" val="13018102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 calcmode="lin" valueType="num">
                                      <p:cBhvr additive="base">
                                        <p:cTn id="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anim calcmode="lin" valueType="num">
                                      <p:cBhvr additive="base">
                                        <p:cTn id="13"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anim calcmode="lin" valueType="num">
                                      <p:cBhvr additive="base">
                                        <p:cTn id="19"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rcRect r="22661" b="16309"/>
              <a:stretch>
                <a:fillRect/>
              </a:stretch>
            </p:blipFill>
          </mc:Choice>
          <mc:Fallback>
            <p:blipFill>
              <a:blip r:embed="rId4"/>
              <a:srcRect r="22661" b="16309"/>
              <a:stretch>
                <a:fillRect/>
              </a:stretch>
            </p:blipFill>
          </mc:Fallback>
        </mc:AlternateContent>
        <p:spPr>
          <a:xfrm>
            <a:off x="4419600" y="1905000"/>
            <a:ext cx="4724400" cy="4953000"/>
          </a:xfrm>
          <a:prstGeom prst="rect">
            <a:avLst/>
          </a:prstGeom>
        </p:spPr>
      </p:pic>
      <p:pic>
        <p:nvPicPr>
          <p:cNvPr id="5" name="Picture 4"/>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rcRect b="13738"/>
              <a:stretch>
                <a:fillRect/>
              </a:stretch>
            </p:blipFill>
          </mc:Choice>
          <mc:Fallback>
            <p:blipFill>
              <a:blip r:embed="rId6"/>
              <a:srcRect b="13738"/>
              <a:stretch>
                <a:fillRect/>
              </a:stretch>
            </p:blipFill>
          </mc:Fallback>
        </mc:AlternateContent>
        <p:spPr>
          <a:xfrm>
            <a:off x="0" y="0"/>
            <a:ext cx="381000" cy="6858000"/>
          </a:xfrm>
          <a:prstGeom prst="rect">
            <a:avLst/>
          </a:prstGeom>
        </p:spPr>
      </p:pic>
      <p:sp>
        <p:nvSpPr>
          <p:cNvPr id="6" name="TextBox 5"/>
          <p:cNvSpPr txBox="1"/>
          <p:nvPr/>
        </p:nvSpPr>
        <p:spPr>
          <a:xfrm>
            <a:off x="381000" y="188640"/>
            <a:ext cx="8763000" cy="6955750"/>
          </a:xfrm>
          <a:prstGeom prst="rect">
            <a:avLst/>
          </a:prstGeom>
          <a:noFill/>
        </p:spPr>
        <p:txBody>
          <a:bodyPr wrap="square" rtlCol="0">
            <a:spAutoFit/>
          </a:bodyPr>
          <a:lstStyle/>
          <a:p>
            <a:pPr algn="ctr"/>
            <a:r>
              <a:rPr lang="en-US" sz="4800" b="1" dirty="0" smtClean="0">
                <a:solidFill>
                  <a:srgbClr val="2E9DDA"/>
                </a:solidFill>
                <a:latin typeface="Arial"/>
                <a:cs typeface="Arial"/>
              </a:rPr>
              <a:t>2015 Paris Conference</a:t>
            </a:r>
            <a:endParaRPr lang="en-US" sz="2800" b="1" dirty="0" smtClean="0">
              <a:solidFill>
                <a:srgbClr val="2E9DDA"/>
              </a:solidFill>
              <a:latin typeface="Arial"/>
              <a:cs typeface="Arial"/>
            </a:endParaRPr>
          </a:p>
          <a:p>
            <a:endParaRPr lang="en-US" sz="1200" dirty="0" smtClean="0">
              <a:solidFill>
                <a:schemeClr val="tx1">
                  <a:lumMod val="50000"/>
                  <a:lumOff val="50000"/>
                </a:schemeClr>
              </a:solidFill>
              <a:latin typeface="Arial"/>
              <a:cs typeface="Arial"/>
            </a:endParaRPr>
          </a:p>
          <a:p>
            <a:pPr marL="342900" indent="-342900">
              <a:buFont typeface="Arial" pitchFamily="34" charset="0"/>
              <a:buChar char="•"/>
            </a:pPr>
            <a:r>
              <a:rPr lang="en-US" sz="2800" dirty="0" smtClean="0">
                <a:solidFill>
                  <a:schemeClr val="tx1">
                    <a:lumMod val="50000"/>
                    <a:lumOff val="50000"/>
                  </a:schemeClr>
                </a:solidFill>
                <a:latin typeface="Arial"/>
                <a:cs typeface="Arial"/>
              </a:rPr>
              <a:t>2015 is seen to be ‘pivotal’ for achieving an ambitious, global treaty responding to climate change.</a:t>
            </a:r>
          </a:p>
          <a:p>
            <a:endParaRPr lang="en-US" sz="800" dirty="0" smtClean="0">
              <a:solidFill>
                <a:schemeClr val="tx1">
                  <a:lumMod val="50000"/>
                  <a:lumOff val="50000"/>
                </a:schemeClr>
              </a:solidFill>
              <a:latin typeface="Arial"/>
              <a:cs typeface="Arial"/>
            </a:endParaRPr>
          </a:p>
          <a:p>
            <a:pPr marL="342900" indent="-342900">
              <a:buFont typeface="Arial" pitchFamily="34" charset="0"/>
              <a:buChar char="•"/>
            </a:pPr>
            <a:r>
              <a:rPr lang="en-US" sz="2800" dirty="0" smtClean="0">
                <a:solidFill>
                  <a:schemeClr val="tx1">
                    <a:lumMod val="50000"/>
                    <a:lumOff val="50000"/>
                  </a:schemeClr>
                </a:solidFill>
                <a:latin typeface="Arial"/>
                <a:cs typeface="Arial"/>
              </a:rPr>
              <a:t>A Conference of all 193 members of the United Nations in Paris December 2015 will seek a commitment to urgent action.</a:t>
            </a:r>
          </a:p>
          <a:p>
            <a:endParaRPr lang="en-US" sz="800" dirty="0">
              <a:solidFill>
                <a:schemeClr val="tx1">
                  <a:lumMod val="50000"/>
                  <a:lumOff val="50000"/>
                </a:schemeClr>
              </a:solidFill>
              <a:latin typeface="Arial"/>
              <a:cs typeface="Arial"/>
            </a:endParaRPr>
          </a:p>
          <a:p>
            <a:pPr marL="342900" indent="-342900">
              <a:buFont typeface="Arial" pitchFamily="34" charset="0"/>
              <a:buChar char="•"/>
            </a:pPr>
            <a:r>
              <a:rPr lang="en-AU" sz="2800" dirty="0">
                <a:solidFill>
                  <a:schemeClr val="tx1">
                    <a:lumMod val="50000"/>
                    <a:lumOff val="50000"/>
                  </a:schemeClr>
                </a:solidFill>
                <a:latin typeface="Arial" pitchFamily="34" charset="0"/>
                <a:cs typeface="Arial" pitchFamily="34" charset="0"/>
              </a:rPr>
              <a:t>“We have no time to waste, and much to gain by moving quickly down a lower-carbon pathway. All countries must be part of the solution if we are to stay below the 2 degrees Celsius temperature rise </a:t>
            </a:r>
            <a:r>
              <a:rPr lang="en-AU" sz="2800" dirty="0" smtClean="0">
                <a:solidFill>
                  <a:schemeClr val="tx1">
                    <a:lumMod val="50000"/>
                    <a:lumOff val="50000"/>
                  </a:schemeClr>
                </a:solidFill>
                <a:latin typeface="Arial" pitchFamily="34" charset="0"/>
                <a:cs typeface="Arial" pitchFamily="34" charset="0"/>
              </a:rPr>
              <a:t>threshold.” </a:t>
            </a:r>
          </a:p>
          <a:p>
            <a:pPr algn="r"/>
            <a:r>
              <a:rPr lang="en-AU" i="1" dirty="0" smtClean="0">
                <a:solidFill>
                  <a:schemeClr val="tx1">
                    <a:lumMod val="50000"/>
                    <a:lumOff val="50000"/>
                  </a:schemeClr>
                </a:solidFill>
              </a:rPr>
              <a:t>Ban Ki Moon, UN Secretary General, 23 February 2015</a:t>
            </a:r>
          </a:p>
          <a:p>
            <a:pPr marL="285750" indent="-285750">
              <a:buFont typeface="Arial" pitchFamily="34" charset="0"/>
              <a:buChar char="•"/>
            </a:pPr>
            <a:endParaRPr lang="en-US" i="1" dirty="0" smtClean="0"/>
          </a:p>
          <a:p>
            <a:endParaRPr lang="en-US" dirty="0"/>
          </a:p>
        </p:txBody>
      </p:sp>
    </p:spTree>
    <p:extLst>
      <p:ext uri="{BB962C8B-B14F-4D97-AF65-F5344CB8AC3E}">
        <p14:creationId xmlns:p14="http://schemas.microsoft.com/office/powerpoint/2010/main" val="37649489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 calcmode="lin" valueType="num">
                                      <p:cBhvr additive="base">
                                        <p:cTn id="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anim calcmode="lin" valueType="num">
                                      <p:cBhvr additive="base">
                                        <p:cTn id="13"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anim calcmode="lin" valueType="num">
                                      <p:cBhvr additive="base">
                                        <p:cTn id="19"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anim calcmode="lin" valueType="num">
                                      <p:cBhvr additive="base">
                                        <p:cTn id="25"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11560" y="404664"/>
            <a:ext cx="8227640" cy="646331"/>
          </a:xfrm>
          <a:prstGeom prst="rect">
            <a:avLst/>
          </a:prstGeom>
          <a:noFill/>
        </p:spPr>
        <p:txBody>
          <a:bodyPr wrap="square" rtlCol="0">
            <a:spAutoFit/>
          </a:bodyPr>
          <a:lstStyle/>
          <a:p>
            <a:endParaRPr lang="en-US" dirty="0" smtClean="0">
              <a:solidFill>
                <a:prstClr val="black"/>
              </a:solidFill>
            </a:endParaRPr>
          </a:p>
          <a:p>
            <a:endParaRPr lang="en-US" dirty="0">
              <a:solidFill>
                <a:prstClr val="black"/>
              </a:solidFill>
            </a:endParaRPr>
          </a:p>
        </p:txBody>
      </p:sp>
      <p:pic>
        <p:nvPicPr>
          <p:cNvPr id="7" name="Picture 6"/>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rcRect l="14489"/>
              <a:stretch>
                <a:fillRect/>
              </a:stretch>
            </p:blipFill>
          </mc:Choice>
          <mc:Fallback>
            <p:blipFill>
              <a:blip r:embed="rId4"/>
              <a:srcRect l="14489"/>
              <a:stretch>
                <a:fillRect/>
              </a:stretch>
            </p:blipFill>
          </mc:Fallback>
        </mc:AlternateContent>
        <p:spPr>
          <a:xfrm>
            <a:off x="0" y="0"/>
            <a:ext cx="9144000" cy="1181100"/>
          </a:xfrm>
          <a:prstGeom prst="rect">
            <a:avLst/>
          </a:prstGeom>
        </p:spPr>
      </p:pic>
      <p:sp>
        <p:nvSpPr>
          <p:cNvPr id="8" name="TextBox 7"/>
          <p:cNvSpPr txBox="1"/>
          <p:nvPr/>
        </p:nvSpPr>
        <p:spPr>
          <a:xfrm>
            <a:off x="611560" y="188640"/>
            <a:ext cx="7008440" cy="830997"/>
          </a:xfrm>
          <a:prstGeom prst="rect">
            <a:avLst/>
          </a:prstGeom>
          <a:noFill/>
        </p:spPr>
        <p:txBody>
          <a:bodyPr wrap="square" rtlCol="0">
            <a:spAutoFit/>
          </a:bodyPr>
          <a:lstStyle/>
          <a:p>
            <a:pPr algn="ctr"/>
            <a:r>
              <a:rPr lang="en-US" sz="4800" dirty="0" smtClean="0">
                <a:solidFill>
                  <a:prstClr val="white"/>
                </a:solidFill>
                <a:latin typeface="Arial" pitchFamily="34" charset="0"/>
                <a:cs typeface="Arial" pitchFamily="34" charset="0"/>
              </a:rPr>
              <a:t>IPCC</a:t>
            </a:r>
            <a:endParaRPr lang="en-US" sz="4800" dirty="0">
              <a:solidFill>
                <a:prstClr val="white"/>
              </a:solidFill>
              <a:latin typeface="Arial" pitchFamily="34" charset="0"/>
              <a:cs typeface="Arial" pitchFamily="34" charset="0"/>
            </a:endParaRPr>
          </a:p>
        </p:txBody>
      </p:sp>
      <p:sp>
        <p:nvSpPr>
          <p:cNvPr id="10" name="TextBox 9"/>
          <p:cNvSpPr txBox="1"/>
          <p:nvPr/>
        </p:nvSpPr>
        <p:spPr>
          <a:xfrm>
            <a:off x="228600" y="1181100"/>
            <a:ext cx="8610600" cy="369332"/>
          </a:xfrm>
          <a:prstGeom prst="rect">
            <a:avLst/>
          </a:prstGeom>
          <a:noFill/>
        </p:spPr>
        <p:txBody>
          <a:bodyPr wrap="square" rtlCol="0">
            <a:spAutoFit/>
          </a:bodyPr>
          <a:lstStyle/>
          <a:p>
            <a:endParaRPr lang="en-US" dirty="0">
              <a:solidFill>
                <a:prstClr val="black"/>
              </a:solidFill>
            </a:endParaRPr>
          </a:p>
        </p:txBody>
      </p:sp>
      <p:sp>
        <p:nvSpPr>
          <p:cNvPr id="9" name="TextBox 8"/>
          <p:cNvSpPr txBox="1"/>
          <p:nvPr/>
        </p:nvSpPr>
        <p:spPr>
          <a:xfrm>
            <a:off x="125089" y="1206283"/>
            <a:ext cx="5112568" cy="6124754"/>
          </a:xfrm>
          <a:prstGeom prst="rect">
            <a:avLst/>
          </a:prstGeom>
          <a:noFill/>
        </p:spPr>
        <p:txBody>
          <a:bodyPr wrap="square" rtlCol="0">
            <a:spAutoFit/>
          </a:bodyPr>
          <a:lstStyle/>
          <a:p>
            <a:pPr>
              <a:buFont typeface="Arial"/>
              <a:buChar char="•"/>
            </a:pPr>
            <a:r>
              <a:rPr lang="en-US" sz="2400" dirty="0" smtClean="0">
                <a:solidFill>
                  <a:schemeClr val="tx1">
                    <a:lumMod val="50000"/>
                    <a:lumOff val="50000"/>
                  </a:schemeClr>
                </a:solidFill>
              </a:rPr>
              <a:t>  </a:t>
            </a:r>
            <a:r>
              <a:rPr lang="en-US" sz="2800" dirty="0" smtClean="0">
                <a:solidFill>
                  <a:schemeClr val="tx1">
                    <a:lumMod val="50000"/>
                    <a:lumOff val="50000"/>
                  </a:schemeClr>
                </a:solidFill>
                <a:latin typeface="Arial" pitchFamily="34" charset="0"/>
                <a:cs typeface="Arial" pitchFamily="34" charset="0"/>
              </a:rPr>
              <a:t>The UN set </a:t>
            </a:r>
            <a:r>
              <a:rPr lang="en-US" sz="2800" dirty="0">
                <a:solidFill>
                  <a:schemeClr val="tx1">
                    <a:lumMod val="50000"/>
                    <a:lumOff val="50000"/>
                  </a:schemeClr>
                </a:solidFill>
                <a:latin typeface="Arial" pitchFamily="34" charset="0"/>
                <a:cs typeface="Arial" pitchFamily="34" charset="0"/>
              </a:rPr>
              <a:t>up the Intergovernmental Panel on Climate Change </a:t>
            </a:r>
            <a:r>
              <a:rPr lang="en-US" sz="2800" dirty="0" smtClean="0">
                <a:solidFill>
                  <a:schemeClr val="tx1">
                    <a:lumMod val="50000"/>
                    <a:lumOff val="50000"/>
                  </a:schemeClr>
                </a:solidFill>
                <a:latin typeface="Arial" pitchFamily="34" charset="0"/>
                <a:cs typeface="Arial" pitchFamily="34" charset="0"/>
              </a:rPr>
              <a:t>(IPCC) in </a:t>
            </a:r>
            <a:r>
              <a:rPr lang="en-US" sz="2800" dirty="0">
                <a:solidFill>
                  <a:schemeClr val="tx1">
                    <a:lumMod val="50000"/>
                    <a:lumOff val="50000"/>
                  </a:schemeClr>
                </a:solidFill>
                <a:latin typeface="Arial" pitchFamily="34" charset="0"/>
                <a:cs typeface="Arial" pitchFamily="34" charset="0"/>
              </a:rPr>
              <a:t>which thousands of the </a:t>
            </a:r>
            <a:r>
              <a:rPr lang="en-US" sz="2800" dirty="0" smtClean="0">
                <a:solidFill>
                  <a:schemeClr val="tx1">
                    <a:lumMod val="50000"/>
                    <a:lumOff val="50000"/>
                  </a:schemeClr>
                </a:solidFill>
                <a:latin typeface="Arial" pitchFamily="34" charset="0"/>
                <a:cs typeface="Arial" pitchFamily="34" charset="0"/>
              </a:rPr>
              <a:t>world’s </a:t>
            </a:r>
            <a:r>
              <a:rPr lang="en-US" sz="2800" dirty="0">
                <a:solidFill>
                  <a:schemeClr val="tx1">
                    <a:lumMod val="50000"/>
                    <a:lumOff val="50000"/>
                  </a:schemeClr>
                </a:solidFill>
                <a:latin typeface="Arial" pitchFamily="34" charset="0"/>
                <a:cs typeface="Arial" pitchFamily="34" charset="0"/>
              </a:rPr>
              <a:t>scientists review </a:t>
            </a:r>
            <a:r>
              <a:rPr lang="en-US" sz="2800" dirty="0" smtClean="0">
                <a:solidFill>
                  <a:schemeClr val="tx1">
                    <a:lumMod val="50000"/>
                    <a:lumOff val="50000"/>
                  </a:schemeClr>
                </a:solidFill>
                <a:latin typeface="Arial" pitchFamily="34" charset="0"/>
                <a:cs typeface="Arial" pitchFamily="34" charset="0"/>
              </a:rPr>
              <a:t>climate change research.</a:t>
            </a:r>
          </a:p>
          <a:p>
            <a:pPr>
              <a:buFont typeface="Arial"/>
              <a:buChar char="•"/>
            </a:pPr>
            <a:endParaRPr lang="en-US" sz="800" dirty="0" smtClean="0">
              <a:solidFill>
                <a:schemeClr val="tx1">
                  <a:lumMod val="50000"/>
                  <a:lumOff val="50000"/>
                </a:schemeClr>
              </a:solidFill>
            </a:endParaRPr>
          </a:p>
          <a:p>
            <a:pPr>
              <a:buFont typeface="Arial"/>
              <a:buChar char="•"/>
            </a:pPr>
            <a:r>
              <a:rPr lang="en-AU" sz="2800" dirty="0" smtClean="0">
                <a:solidFill>
                  <a:schemeClr val="tx1">
                    <a:lumMod val="50000"/>
                    <a:lumOff val="50000"/>
                  </a:schemeClr>
                </a:solidFill>
                <a:latin typeface="Arial" pitchFamily="34" charset="0"/>
                <a:cs typeface="Arial" pitchFamily="34" charset="0"/>
              </a:rPr>
              <a:t> The IPCC provides a forum for </a:t>
            </a:r>
            <a:r>
              <a:rPr lang="en-AU" sz="2800" dirty="0">
                <a:solidFill>
                  <a:schemeClr val="tx1">
                    <a:lumMod val="50000"/>
                    <a:lumOff val="50000"/>
                  </a:schemeClr>
                </a:solidFill>
                <a:latin typeface="Arial" pitchFamily="34" charset="0"/>
                <a:cs typeface="Arial" pitchFamily="34" charset="0"/>
              </a:rPr>
              <a:t>understanding the </a:t>
            </a:r>
            <a:r>
              <a:rPr lang="en-AU" sz="2800" dirty="0" smtClean="0">
                <a:solidFill>
                  <a:schemeClr val="tx1">
                    <a:lumMod val="50000"/>
                    <a:lumOff val="50000"/>
                  </a:schemeClr>
                </a:solidFill>
                <a:latin typeface="Arial" pitchFamily="34" charset="0"/>
                <a:cs typeface="Arial" pitchFamily="34" charset="0"/>
              </a:rPr>
              <a:t>causes and </a:t>
            </a:r>
            <a:r>
              <a:rPr lang="en-AU" sz="2800" dirty="0">
                <a:solidFill>
                  <a:schemeClr val="tx1">
                    <a:lumMod val="50000"/>
                    <a:lumOff val="50000"/>
                  </a:schemeClr>
                </a:solidFill>
                <a:latin typeface="Arial" pitchFamily="34" charset="0"/>
                <a:cs typeface="Arial" pitchFamily="34" charset="0"/>
              </a:rPr>
              <a:t>impact of rapid </a:t>
            </a:r>
            <a:r>
              <a:rPr lang="en-AU" sz="2800" dirty="0" smtClean="0">
                <a:solidFill>
                  <a:schemeClr val="tx1">
                    <a:lumMod val="50000"/>
                    <a:lumOff val="50000"/>
                  </a:schemeClr>
                </a:solidFill>
                <a:latin typeface="Arial" pitchFamily="34" charset="0"/>
                <a:cs typeface="Arial" pitchFamily="34" charset="0"/>
              </a:rPr>
              <a:t>global warming.</a:t>
            </a:r>
          </a:p>
          <a:p>
            <a:pPr>
              <a:buFont typeface="Arial"/>
              <a:buChar char="•"/>
            </a:pPr>
            <a:endParaRPr lang="en-US" sz="800" dirty="0" smtClean="0">
              <a:solidFill>
                <a:schemeClr val="tx1">
                  <a:lumMod val="50000"/>
                  <a:lumOff val="50000"/>
                </a:schemeClr>
              </a:solidFill>
            </a:endParaRPr>
          </a:p>
          <a:p>
            <a:pPr>
              <a:buFont typeface="Arial"/>
              <a:buChar char="•"/>
            </a:pPr>
            <a:r>
              <a:rPr lang="en-US" sz="2800" dirty="0" smtClean="0">
                <a:solidFill>
                  <a:schemeClr val="tx1">
                    <a:lumMod val="50000"/>
                    <a:lumOff val="50000"/>
                  </a:schemeClr>
                </a:solidFill>
                <a:latin typeface="Arial" pitchFamily="34" charset="0"/>
                <a:cs typeface="Arial" pitchFamily="34" charset="0"/>
              </a:rPr>
              <a:t> In </a:t>
            </a:r>
            <a:r>
              <a:rPr lang="en-US" sz="2800" dirty="0">
                <a:solidFill>
                  <a:schemeClr val="tx1">
                    <a:lumMod val="50000"/>
                    <a:lumOff val="50000"/>
                  </a:schemeClr>
                </a:solidFill>
                <a:latin typeface="Arial" pitchFamily="34" charset="0"/>
                <a:cs typeface="Arial" pitchFamily="34" charset="0"/>
              </a:rPr>
              <a:t>2007 the </a:t>
            </a:r>
            <a:r>
              <a:rPr lang="en-US" sz="2800" dirty="0" smtClean="0">
                <a:solidFill>
                  <a:schemeClr val="tx1">
                    <a:lumMod val="50000"/>
                    <a:lumOff val="50000"/>
                  </a:schemeClr>
                </a:solidFill>
                <a:latin typeface="Arial" pitchFamily="34" charset="0"/>
                <a:cs typeface="Arial" pitchFamily="34" charset="0"/>
              </a:rPr>
              <a:t>IPCC won </a:t>
            </a:r>
            <a:r>
              <a:rPr lang="en-US" sz="2800" dirty="0">
                <a:solidFill>
                  <a:schemeClr val="tx1">
                    <a:lumMod val="50000"/>
                    <a:lumOff val="50000"/>
                  </a:schemeClr>
                </a:solidFill>
                <a:latin typeface="Arial" pitchFamily="34" charset="0"/>
                <a:cs typeface="Arial" pitchFamily="34" charset="0"/>
              </a:rPr>
              <a:t>the Nobel Peace prize.</a:t>
            </a:r>
          </a:p>
          <a:p>
            <a:pPr>
              <a:buFont typeface="Arial"/>
              <a:buChar char="•"/>
            </a:pPr>
            <a:endParaRPr lang="en-US" sz="2000" dirty="0" smtClean="0">
              <a:solidFill>
                <a:prstClr val="black"/>
              </a:solidFill>
            </a:endParaRPr>
          </a:p>
          <a:p>
            <a:endParaRPr lang="en-US" sz="2000" dirty="0">
              <a:solidFill>
                <a:prstClr val="black"/>
              </a:solidFill>
            </a:endParaRPr>
          </a:p>
        </p:txBody>
      </p:sp>
      <p:pic>
        <p:nvPicPr>
          <p:cNvPr id="4100" name="Picture 4" descr="C:\Users\reesanne\AppData\Local\Microsoft\Windows\Temporary Internet Files\Content.IE5\SQ5LBWZ9\MP900442425[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6096" y="1376332"/>
            <a:ext cx="3594100" cy="53911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903096" y="6299419"/>
            <a:ext cx="936104" cy="276999"/>
          </a:xfrm>
          <a:prstGeom prst="rect">
            <a:avLst/>
          </a:prstGeom>
          <a:noFill/>
        </p:spPr>
        <p:txBody>
          <a:bodyPr wrap="square" rtlCol="0">
            <a:spAutoFit/>
          </a:bodyPr>
          <a:lstStyle/>
          <a:p>
            <a:r>
              <a:rPr lang="en-AU" sz="1200" dirty="0" smtClean="0">
                <a:solidFill>
                  <a:schemeClr val="bg1"/>
                </a:solidFill>
                <a:latin typeface="Arial" pitchFamily="34" charset="0"/>
                <a:cs typeface="Arial" pitchFamily="34" charset="0"/>
              </a:rPr>
              <a:t>[UN Photo]</a:t>
            </a:r>
            <a:endParaRPr lang="en-AU" sz="12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41484171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rcRect l="14489"/>
              <a:stretch>
                <a:fillRect/>
              </a:stretch>
            </p:blipFill>
          </mc:Choice>
          <mc:Fallback>
            <p:blipFill>
              <a:blip r:embed="rId4"/>
              <a:srcRect l="14489"/>
              <a:stretch>
                <a:fillRect/>
              </a:stretch>
            </p:blipFill>
          </mc:Fallback>
        </mc:AlternateContent>
        <p:spPr>
          <a:xfrm>
            <a:off x="0" y="0"/>
            <a:ext cx="9144000" cy="1181100"/>
          </a:xfrm>
          <a:prstGeom prst="rect">
            <a:avLst/>
          </a:prstGeom>
        </p:spPr>
      </p:pic>
      <p:sp>
        <p:nvSpPr>
          <p:cNvPr id="5" name="TextBox 4"/>
          <p:cNvSpPr txBox="1"/>
          <p:nvPr/>
        </p:nvSpPr>
        <p:spPr>
          <a:xfrm>
            <a:off x="0" y="1181100"/>
            <a:ext cx="9144000" cy="3231654"/>
          </a:xfrm>
          <a:prstGeom prst="rect">
            <a:avLst/>
          </a:prstGeom>
          <a:noFill/>
        </p:spPr>
        <p:txBody>
          <a:bodyPr wrap="square" rtlCol="0">
            <a:spAutoFit/>
          </a:bodyPr>
          <a:lstStyle/>
          <a:p>
            <a:pPr marL="457200" indent="-457200">
              <a:buFont typeface="Arial"/>
              <a:buChar char="•"/>
            </a:pPr>
            <a:r>
              <a:rPr lang="en-AU" sz="2800" dirty="0" smtClean="0">
                <a:solidFill>
                  <a:schemeClr val="tx1">
                    <a:lumMod val="50000"/>
                    <a:lumOff val="50000"/>
                  </a:schemeClr>
                </a:solidFill>
                <a:latin typeface="Arial" pitchFamily="34" charset="0"/>
                <a:cs typeface="Arial" pitchFamily="34" charset="0"/>
              </a:rPr>
              <a:t>The IPCC Fifth Assessment Report (2014) concludes, with 95% certainty, that human activity contributes significantly to climate change.</a:t>
            </a:r>
          </a:p>
          <a:p>
            <a:pPr marL="457200" indent="-457200">
              <a:buFont typeface="Arial"/>
              <a:buChar char="•"/>
            </a:pPr>
            <a:endParaRPr lang="en-AU" sz="800" dirty="0" smtClean="0">
              <a:solidFill>
                <a:schemeClr val="tx1">
                  <a:lumMod val="50000"/>
                  <a:lumOff val="50000"/>
                </a:schemeClr>
              </a:solidFill>
              <a:latin typeface="Arial" pitchFamily="34" charset="0"/>
              <a:cs typeface="Arial" pitchFamily="34" charset="0"/>
            </a:endParaRPr>
          </a:p>
          <a:p>
            <a:pPr marL="457200" indent="-457200">
              <a:buFont typeface="Arial"/>
              <a:buChar char="•"/>
            </a:pPr>
            <a:r>
              <a:rPr lang="en-AU" sz="2800" dirty="0" smtClean="0">
                <a:solidFill>
                  <a:schemeClr val="tx1">
                    <a:lumMod val="50000"/>
                    <a:lumOff val="50000"/>
                  </a:schemeClr>
                </a:solidFill>
                <a:latin typeface="Arial" pitchFamily="34" charset="0"/>
                <a:cs typeface="Arial" pitchFamily="34" charset="0"/>
              </a:rPr>
              <a:t>Human </a:t>
            </a:r>
            <a:r>
              <a:rPr lang="en-AU" sz="2800" dirty="0">
                <a:solidFill>
                  <a:schemeClr val="tx1">
                    <a:lumMod val="50000"/>
                    <a:lumOff val="50000"/>
                  </a:schemeClr>
                </a:solidFill>
                <a:latin typeface="Arial" pitchFamily="34" charset="0"/>
                <a:cs typeface="Arial" pitchFamily="34" charset="0"/>
              </a:rPr>
              <a:t>activity </a:t>
            </a:r>
            <a:r>
              <a:rPr lang="en-AU" sz="2800" dirty="0" smtClean="0">
                <a:solidFill>
                  <a:schemeClr val="tx1">
                    <a:lumMod val="50000"/>
                    <a:lumOff val="50000"/>
                  </a:schemeClr>
                </a:solidFill>
                <a:latin typeface="Arial" pitchFamily="34" charset="0"/>
                <a:cs typeface="Arial" pitchFamily="34" charset="0"/>
              </a:rPr>
              <a:t>in the last 250 years has </a:t>
            </a:r>
            <a:r>
              <a:rPr lang="en-AU" sz="2800" dirty="0">
                <a:solidFill>
                  <a:schemeClr val="tx1">
                    <a:lumMod val="50000"/>
                    <a:lumOff val="50000"/>
                  </a:schemeClr>
                </a:solidFill>
                <a:latin typeface="Arial" pitchFamily="34" charset="0"/>
                <a:cs typeface="Arial" pitchFamily="34" charset="0"/>
              </a:rPr>
              <a:t>sped up the warming process by releasing </a:t>
            </a:r>
            <a:r>
              <a:rPr lang="en-AU" sz="2800" dirty="0" smtClean="0">
                <a:solidFill>
                  <a:schemeClr val="tx1">
                    <a:lumMod val="50000"/>
                    <a:lumOff val="50000"/>
                  </a:schemeClr>
                </a:solidFill>
                <a:latin typeface="Arial" pitchFamily="34" charset="0"/>
                <a:cs typeface="Arial" pitchFamily="34" charset="0"/>
              </a:rPr>
              <a:t>increasing </a:t>
            </a:r>
            <a:r>
              <a:rPr lang="en-AU" sz="2800" dirty="0">
                <a:solidFill>
                  <a:schemeClr val="tx1">
                    <a:lumMod val="50000"/>
                    <a:lumOff val="50000"/>
                  </a:schemeClr>
                </a:solidFill>
                <a:latin typeface="Arial" pitchFamily="34" charset="0"/>
                <a:cs typeface="Arial" pitchFamily="34" charset="0"/>
              </a:rPr>
              <a:t>amounts of carbon </a:t>
            </a:r>
            <a:r>
              <a:rPr lang="en-AU" sz="2800" dirty="0" smtClean="0">
                <a:solidFill>
                  <a:schemeClr val="tx1">
                    <a:lumMod val="50000"/>
                    <a:lumOff val="50000"/>
                  </a:schemeClr>
                </a:solidFill>
                <a:latin typeface="Arial" pitchFamily="34" charset="0"/>
                <a:cs typeface="Arial" pitchFamily="34" charset="0"/>
              </a:rPr>
              <a:t>dioxide, methane </a:t>
            </a:r>
            <a:r>
              <a:rPr lang="en-AU" sz="2800" dirty="0">
                <a:solidFill>
                  <a:schemeClr val="tx1">
                    <a:lumMod val="50000"/>
                    <a:lumOff val="50000"/>
                  </a:schemeClr>
                </a:solidFill>
                <a:latin typeface="Arial" pitchFamily="34" charset="0"/>
                <a:cs typeface="Arial" pitchFamily="34" charset="0"/>
              </a:rPr>
              <a:t>and other </a:t>
            </a:r>
            <a:r>
              <a:rPr lang="en-AU" sz="2800" dirty="0" smtClean="0">
                <a:solidFill>
                  <a:schemeClr val="tx1">
                    <a:lumMod val="50000"/>
                    <a:lumOff val="50000"/>
                  </a:schemeClr>
                </a:solidFill>
                <a:latin typeface="Arial" pitchFamily="34" charset="0"/>
                <a:cs typeface="Arial" pitchFamily="34" charset="0"/>
              </a:rPr>
              <a:t>‘greenhouse gases’ </a:t>
            </a:r>
            <a:r>
              <a:rPr lang="en-AU" sz="2800" dirty="0">
                <a:solidFill>
                  <a:schemeClr val="tx1">
                    <a:lumMod val="50000"/>
                    <a:lumOff val="50000"/>
                  </a:schemeClr>
                </a:solidFill>
                <a:latin typeface="Arial" pitchFamily="34" charset="0"/>
                <a:cs typeface="Arial" pitchFamily="34" charset="0"/>
              </a:rPr>
              <a:t>into the atmosphere. </a:t>
            </a:r>
          </a:p>
        </p:txBody>
      </p:sp>
      <p:sp>
        <p:nvSpPr>
          <p:cNvPr id="6" name="TextBox 5"/>
          <p:cNvSpPr txBox="1"/>
          <p:nvPr/>
        </p:nvSpPr>
        <p:spPr>
          <a:xfrm>
            <a:off x="395536" y="304800"/>
            <a:ext cx="7344816" cy="707886"/>
          </a:xfrm>
          <a:prstGeom prst="rect">
            <a:avLst/>
          </a:prstGeom>
          <a:noFill/>
        </p:spPr>
        <p:txBody>
          <a:bodyPr wrap="square" rtlCol="0">
            <a:spAutoFit/>
          </a:bodyPr>
          <a:lstStyle/>
          <a:p>
            <a:pPr algn="ctr"/>
            <a:r>
              <a:rPr lang="en-US" sz="4000" dirty="0" smtClean="0">
                <a:solidFill>
                  <a:schemeClr val="bg1"/>
                </a:solidFill>
              </a:rPr>
              <a:t>Humans and Climate Change</a:t>
            </a:r>
            <a:endParaRPr lang="en-US" sz="4000" dirty="0">
              <a:solidFill>
                <a:schemeClr val="bg1"/>
              </a:solidFill>
            </a:endParaRPr>
          </a:p>
        </p:txBody>
      </p:sp>
      <p:pic>
        <p:nvPicPr>
          <p:cNvPr id="8" name="Picture 7" descr="iStock_000012480332Large.jpg"/>
          <p:cNvPicPr>
            <a:picLocks noChangeAspect="1"/>
          </p:cNvPicPr>
          <p:nvPr/>
        </p:nvPicPr>
        <p:blipFill rotWithShape="1">
          <a:blip r:embed="rId5">
            <a:extLst>
              <a:ext uri="{28A0092B-C50C-407E-A947-70E740481C1C}">
                <a14:useLocalDpi xmlns:a14="http://schemas.microsoft.com/office/drawing/2010/main" val="0"/>
              </a:ext>
            </a:extLst>
          </a:blip>
          <a:srcRect l="29463"/>
          <a:stretch/>
        </p:blipFill>
        <p:spPr>
          <a:xfrm>
            <a:off x="5805967" y="3933056"/>
            <a:ext cx="3036442" cy="2868778"/>
          </a:xfrm>
          <a:prstGeom prst="rect">
            <a:avLst/>
          </a:prstGeom>
        </p:spPr>
      </p:pic>
      <p:sp>
        <p:nvSpPr>
          <p:cNvPr id="2" name="TextBox 1"/>
          <p:cNvSpPr txBox="1"/>
          <p:nvPr/>
        </p:nvSpPr>
        <p:spPr>
          <a:xfrm>
            <a:off x="0" y="4436970"/>
            <a:ext cx="5364088" cy="2246769"/>
          </a:xfrm>
          <a:prstGeom prst="rect">
            <a:avLst/>
          </a:prstGeom>
          <a:noFill/>
        </p:spPr>
        <p:txBody>
          <a:bodyPr wrap="square" rtlCol="0">
            <a:spAutoFit/>
          </a:bodyPr>
          <a:lstStyle/>
          <a:p>
            <a:pPr marL="457200" indent="-457200">
              <a:buFont typeface="Arial"/>
              <a:buChar char="•"/>
            </a:pPr>
            <a:r>
              <a:rPr lang="en-AU" sz="2800" dirty="0">
                <a:solidFill>
                  <a:schemeClr val="tx1">
                    <a:lumMod val="50000"/>
                    <a:lumOff val="50000"/>
                  </a:schemeClr>
                </a:solidFill>
                <a:latin typeface="Arial" pitchFamily="34" charset="0"/>
                <a:cs typeface="Arial" pitchFamily="34" charset="0"/>
              </a:rPr>
              <a:t>These are called ‘greenhouse gases’ because they act like a </a:t>
            </a:r>
            <a:r>
              <a:rPr lang="en-AU" sz="2800" dirty="0" smtClean="0">
                <a:solidFill>
                  <a:schemeClr val="tx1">
                    <a:lumMod val="50000"/>
                    <a:lumOff val="50000"/>
                  </a:schemeClr>
                </a:solidFill>
                <a:latin typeface="Arial" pitchFamily="34" charset="0"/>
                <a:cs typeface="Arial" pitchFamily="34" charset="0"/>
              </a:rPr>
              <a:t>greenhouse </a:t>
            </a:r>
            <a:r>
              <a:rPr lang="en-AU" sz="2800" dirty="0">
                <a:solidFill>
                  <a:schemeClr val="tx1">
                    <a:lumMod val="50000"/>
                    <a:lumOff val="50000"/>
                  </a:schemeClr>
                </a:solidFill>
                <a:latin typeface="Arial" pitchFamily="34" charset="0"/>
                <a:cs typeface="Arial" pitchFamily="34" charset="0"/>
              </a:rPr>
              <a:t>trapping heat, preventing it from escaping into outer space.</a:t>
            </a:r>
          </a:p>
        </p:txBody>
      </p:sp>
      <p:sp>
        <p:nvSpPr>
          <p:cNvPr id="3" name="TextBox 2"/>
          <p:cNvSpPr txBox="1"/>
          <p:nvPr/>
        </p:nvSpPr>
        <p:spPr>
          <a:xfrm>
            <a:off x="7856234" y="6486008"/>
            <a:ext cx="986175" cy="276999"/>
          </a:xfrm>
          <a:prstGeom prst="rect">
            <a:avLst/>
          </a:prstGeom>
          <a:noFill/>
        </p:spPr>
        <p:txBody>
          <a:bodyPr wrap="square" rtlCol="0">
            <a:spAutoFit/>
          </a:bodyPr>
          <a:lstStyle/>
          <a:p>
            <a:r>
              <a:rPr lang="en-AU" sz="1200" dirty="0" smtClean="0">
                <a:solidFill>
                  <a:schemeClr val="bg1"/>
                </a:solidFill>
                <a:latin typeface="Arial" pitchFamily="34" charset="0"/>
                <a:cs typeface="Arial" pitchFamily="34" charset="0"/>
              </a:rPr>
              <a:t>[UN Photo]</a:t>
            </a:r>
            <a:endParaRPr lang="en-AU" sz="12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6386673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Effect transition="in" filter="fade">
                                      <p:cBhvr>
                                        <p:cTn id="28" dur="1000"/>
                                        <p:tgtEl>
                                          <p:spTgt spid="3">
                                            <p:txEl>
                                              <p:pRg st="0" end="0"/>
                                            </p:txEl>
                                          </p:spTgt>
                                        </p:tgtEl>
                                      </p:cBhvr>
                                    </p:animEffect>
                                    <p:anim calcmode="lin" valueType="num">
                                      <p:cBhvr>
                                        <p:cTn id="29"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rcRect l="14489"/>
              <a:stretch>
                <a:fillRect/>
              </a:stretch>
            </p:blipFill>
          </mc:Choice>
          <mc:Fallback>
            <p:blipFill>
              <a:blip r:embed="rId4"/>
              <a:srcRect l="14489"/>
              <a:stretch>
                <a:fillRect/>
              </a:stretch>
            </p:blipFill>
          </mc:Fallback>
        </mc:AlternateContent>
        <p:spPr>
          <a:xfrm>
            <a:off x="-9675" y="0"/>
            <a:ext cx="9144000" cy="1181100"/>
          </a:xfrm>
          <a:prstGeom prst="rect">
            <a:avLst/>
          </a:prstGeom>
        </p:spPr>
      </p:pic>
      <p:sp>
        <p:nvSpPr>
          <p:cNvPr id="5" name="TextBox 4"/>
          <p:cNvSpPr txBox="1"/>
          <p:nvPr/>
        </p:nvSpPr>
        <p:spPr>
          <a:xfrm>
            <a:off x="-9675" y="1181100"/>
            <a:ext cx="9153675" cy="3539430"/>
          </a:xfrm>
          <a:prstGeom prst="rect">
            <a:avLst/>
          </a:prstGeom>
          <a:noFill/>
        </p:spPr>
        <p:txBody>
          <a:bodyPr wrap="square" rtlCol="0">
            <a:spAutoFit/>
          </a:bodyPr>
          <a:lstStyle/>
          <a:p>
            <a:pPr marL="342900" indent="-342900">
              <a:buFont typeface="Arial" pitchFamily="34" charset="0"/>
              <a:buChar char="•"/>
            </a:pPr>
            <a:r>
              <a:rPr lang="en-US" sz="2800" dirty="0" smtClean="0">
                <a:solidFill>
                  <a:schemeClr val="tx1">
                    <a:lumMod val="50000"/>
                    <a:lumOff val="50000"/>
                  </a:schemeClr>
                </a:solidFill>
                <a:latin typeface="Arial" pitchFamily="34" charset="0"/>
                <a:cs typeface="Arial" pitchFamily="34" charset="0"/>
              </a:rPr>
              <a:t>Rapid population growth of the last three centuries led to increased emission of ‘greenhouse gases’ (GHG).</a:t>
            </a:r>
          </a:p>
          <a:p>
            <a:pPr marL="342900" indent="-342900">
              <a:buFont typeface="Arial" pitchFamily="34" charset="0"/>
              <a:buChar char="•"/>
            </a:pPr>
            <a:r>
              <a:rPr lang="en-US" sz="2800" dirty="0" smtClean="0">
                <a:solidFill>
                  <a:schemeClr val="tx1">
                    <a:lumMod val="50000"/>
                    <a:lumOff val="50000"/>
                  </a:schemeClr>
                </a:solidFill>
                <a:latin typeface="Arial" pitchFamily="34" charset="0"/>
                <a:cs typeface="Arial" pitchFamily="34" charset="0"/>
              </a:rPr>
              <a:t>People need food and the spread of agriculture results in trees being replaced with pastures and crops. </a:t>
            </a:r>
          </a:p>
          <a:p>
            <a:pPr marL="342900" indent="-342900">
              <a:buFont typeface="Arial" pitchFamily="34" charset="0"/>
              <a:buChar char="•"/>
            </a:pPr>
            <a:r>
              <a:rPr lang="en-US" sz="2800" dirty="0" smtClean="0">
                <a:solidFill>
                  <a:schemeClr val="tx1">
                    <a:lumMod val="50000"/>
                    <a:lumOff val="50000"/>
                  </a:schemeClr>
                </a:solidFill>
                <a:latin typeface="Arial" pitchFamily="34" charset="0"/>
                <a:cs typeface="Arial" pitchFamily="34" charset="0"/>
              </a:rPr>
              <a:t>Trees absorb greater amounts of GHG. Livestock produce greater amounts of GHG.</a:t>
            </a:r>
          </a:p>
          <a:p>
            <a:pPr marL="342900" indent="-342900">
              <a:buFont typeface="Arial" pitchFamily="34" charset="0"/>
              <a:buChar char="•"/>
            </a:pPr>
            <a:r>
              <a:rPr lang="en-US" sz="2800" dirty="0" smtClean="0">
                <a:solidFill>
                  <a:schemeClr val="tx1">
                    <a:lumMod val="50000"/>
                    <a:lumOff val="50000"/>
                  </a:schemeClr>
                </a:solidFill>
                <a:latin typeface="Arial" pitchFamily="34" charset="0"/>
                <a:cs typeface="Arial" pitchFamily="34" charset="0"/>
              </a:rPr>
              <a:t>Changes in technology have also led to human use </a:t>
            </a:r>
            <a:r>
              <a:rPr lang="en-US" sz="2800" dirty="0">
                <a:solidFill>
                  <a:schemeClr val="tx1">
                    <a:lumMod val="50000"/>
                    <a:lumOff val="50000"/>
                  </a:schemeClr>
                </a:solidFill>
                <a:latin typeface="Arial" pitchFamily="34" charset="0"/>
                <a:cs typeface="Arial" pitchFamily="34" charset="0"/>
              </a:rPr>
              <a:t>of </a:t>
            </a:r>
            <a:r>
              <a:rPr lang="en-US" sz="2800" dirty="0" smtClean="0">
                <a:solidFill>
                  <a:schemeClr val="tx1">
                    <a:lumMod val="50000"/>
                    <a:lumOff val="50000"/>
                  </a:schemeClr>
                </a:solidFill>
                <a:latin typeface="Arial" pitchFamily="34" charset="0"/>
                <a:cs typeface="Arial" pitchFamily="34" charset="0"/>
              </a:rPr>
              <a:t>‘fossil fuels’ that produce GHG.</a:t>
            </a:r>
            <a:endParaRPr lang="en-US" sz="2800" dirty="0">
              <a:solidFill>
                <a:schemeClr val="tx1">
                  <a:lumMod val="50000"/>
                  <a:lumOff val="50000"/>
                </a:schemeClr>
              </a:solidFill>
              <a:latin typeface="Arial" pitchFamily="34" charset="0"/>
              <a:cs typeface="Arial" pitchFamily="34" charset="0"/>
            </a:endParaRPr>
          </a:p>
        </p:txBody>
      </p:sp>
      <p:sp>
        <p:nvSpPr>
          <p:cNvPr id="6" name="TextBox 5"/>
          <p:cNvSpPr txBox="1"/>
          <p:nvPr/>
        </p:nvSpPr>
        <p:spPr>
          <a:xfrm>
            <a:off x="367154" y="304800"/>
            <a:ext cx="7056784" cy="707886"/>
          </a:xfrm>
          <a:prstGeom prst="rect">
            <a:avLst/>
          </a:prstGeom>
          <a:noFill/>
        </p:spPr>
        <p:txBody>
          <a:bodyPr wrap="square" rtlCol="0">
            <a:spAutoFit/>
          </a:bodyPr>
          <a:lstStyle/>
          <a:p>
            <a:pPr algn="ctr"/>
            <a:r>
              <a:rPr lang="en-US" sz="4000" dirty="0" smtClean="0">
                <a:solidFill>
                  <a:schemeClr val="bg1"/>
                </a:solidFill>
              </a:rPr>
              <a:t>Humans and Greenhouse Gases</a:t>
            </a:r>
            <a:endParaRPr lang="en-US" sz="4000" dirty="0">
              <a:solidFill>
                <a:schemeClr val="bg1"/>
              </a:solidFill>
            </a:endParaRPr>
          </a:p>
        </p:txBody>
      </p:sp>
      <p:pic>
        <p:nvPicPr>
          <p:cNvPr id="1026" name="Picture 2" descr="C:\Users\reesanne\AppData\Local\Microsoft\Windows\Temporary Internet Files\Content.IE5\YCJ56CML\MP900448679[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4717847"/>
            <a:ext cx="6164306" cy="202083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79512" y="6461685"/>
            <a:ext cx="936104" cy="276999"/>
          </a:xfrm>
          <a:prstGeom prst="rect">
            <a:avLst/>
          </a:prstGeom>
          <a:noFill/>
        </p:spPr>
        <p:txBody>
          <a:bodyPr wrap="square" rtlCol="0">
            <a:spAutoFit/>
          </a:bodyPr>
          <a:lstStyle/>
          <a:p>
            <a:r>
              <a:rPr lang="en-AU" sz="1200" dirty="0" smtClean="0">
                <a:solidFill>
                  <a:schemeClr val="bg1"/>
                </a:solidFill>
                <a:latin typeface="Arial" pitchFamily="34" charset="0"/>
                <a:cs typeface="Arial" pitchFamily="34" charset="0"/>
              </a:rPr>
              <a:t>[UN Photo]</a:t>
            </a:r>
            <a:endParaRPr lang="en-AU" sz="12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9506181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1499</TotalTime>
  <Words>1981</Words>
  <Application>Microsoft Office PowerPoint</Application>
  <PresentationFormat>On-screen Show (4:3)</PresentationFormat>
  <Paragraphs>204</Paragraphs>
  <Slides>17</Slides>
  <Notes>17</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Ali McTaggart</dc:creator>
  <cp:lastModifiedBy>reesanne</cp:lastModifiedBy>
  <cp:revision>111</cp:revision>
  <cp:lastPrinted>2015-02-27T05:02:34Z</cp:lastPrinted>
  <dcterms:created xsi:type="dcterms:W3CDTF">2014-09-25T13:11:20Z</dcterms:created>
  <dcterms:modified xsi:type="dcterms:W3CDTF">2016-07-26T20:39:17Z</dcterms:modified>
</cp:coreProperties>
</file>